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5" r:id="rId9"/>
    <p:sldId id="264" r:id="rId10"/>
    <p:sldId id="25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 Scalora" userId="435b90a0-d5e2-4af7-80b2-62e168738d74" providerId="ADAL" clId="{CF39D4E7-E5C8-4214-9140-CF1DC0FDA102}"/>
    <pc:docChg chg="custSel addSld modSld">
      <pc:chgData name="Mario Scalora" userId="435b90a0-d5e2-4af7-80b2-62e168738d74" providerId="ADAL" clId="{CF39D4E7-E5C8-4214-9140-CF1DC0FDA102}" dt="2024-01-30T15:15:15.122" v="748" actId="20577"/>
      <pc:docMkLst>
        <pc:docMk/>
      </pc:docMkLst>
      <pc:sldChg chg="modSp mod">
        <pc:chgData name="Mario Scalora" userId="435b90a0-d5e2-4af7-80b2-62e168738d74" providerId="ADAL" clId="{CF39D4E7-E5C8-4214-9140-CF1DC0FDA102}" dt="2024-01-30T15:11:07.886" v="377" actId="313"/>
        <pc:sldMkLst>
          <pc:docMk/>
          <pc:sldMk cId="1480976902" sldId="256"/>
        </pc:sldMkLst>
        <pc:spChg chg="mod">
          <ac:chgData name="Mario Scalora" userId="435b90a0-d5e2-4af7-80b2-62e168738d74" providerId="ADAL" clId="{CF39D4E7-E5C8-4214-9140-CF1DC0FDA102}" dt="2024-01-30T15:11:07.886" v="377" actId="313"/>
          <ac:spMkLst>
            <pc:docMk/>
            <pc:sldMk cId="1480976902" sldId="256"/>
            <ac:spMk id="2" creationId="{00000000-0000-0000-0000-000000000000}"/>
          </ac:spMkLst>
        </pc:spChg>
      </pc:sldChg>
      <pc:sldChg chg="modSp mod">
        <pc:chgData name="Mario Scalora" userId="435b90a0-d5e2-4af7-80b2-62e168738d74" providerId="ADAL" clId="{CF39D4E7-E5C8-4214-9140-CF1DC0FDA102}" dt="2024-01-30T15:15:15.122" v="748" actId="20577"/>
        <pc:sldMkLst>
          <pc:docMk/>
          <pc:sldMk cId="3661303973" sldId="257"/>
        </pc:sldMkLst>
        <pc:spChg chg="mod">
          <ac:chgData name="Mario Scalora" userId="435b90a0-d5e2-4af7-80b2-62e168738d74" providerId="ADAL" clId="{CF39D4E7-E5C8-4214-9140-CF1DC0FDA102}" dt="2024-01-30T15:15:15.122" v="748" actId="20577"/>
          <ac:spMkLst>
            <pc:docMk/>
            <pc:sldMk cId="3661303973" sldId="257"/>
            <ac:spMk id="3" creationId="{00000000-0000-0000-0000-000000000000}"/>
          </ac:spMkLst>
        </pc:spChg>
      </pc:sldChg>
      <pc:sldChg chg="modSp mod">
        <pc:chgData name="Mario Scalora" userId="435b90a0-d5e2-4af7-80b2-62e168738d74" providerId="ADAL" clId="{CF39D4E7-E5C8-4214-9140-CF1DC0FDA102}" dt="2024-01-30T15:11:25.800" v="378" actId="20577"/>
        <pc:sldMkLst>
          <pc:docMk/>
          <pc:sldMk cId="2796851615" sldId="261"/>
        </pc:sldMkLst>
        <pc:spChg chg="mod">
          <ac:chgData name="Mario Scalora" userId="435b90a0-d5e2-4af7-80b2-62e168738d74" providerId="ADAL" clId="{CF39D4E7-E5C8-4214-9140-CF1DC0FDA102}" dt="2024-01-30T15:10:51.339" v="376"/>
          <ac:spMkLst>
            <pc:docMk/>
            <pc:sldMk cId="2796851615" sldId="261"/>
            <ac:spMk id="2" creationId="{2A44E4A8-A4A4-BFCE-A1CE-89068BB435C2}"/>
          </ac:spMkLst>
        </pc:spChg>
        <pc:spChg chg="mod">
          <ac:chgData name="Mario Scalora" userId="435b90a0-d5e2-4af7-80b2-62e168738d74" providerId="ADAL" clId="{CF39D4E7-E5C8-4214-9140-CF1DC0FDA102}" dt="2024-01-30T15:11:25.800" v="378" actId="20577"/>
          <ac:spMkLst>
            <pc:docMk/>
            <pc:sldMk cId="2796851615" sldId="261"/>
            <ac:spMk id="3" creationId="{AD779251-0B8B-9D39-92F1-2DBB2ED1CB80}"/>
          </ac:spMkLst>
        </pc:spChg>
      </pc:sldChg>
      <pc:sldChg chg="modSp mod">
        <pc:chgData name="Mario Scalora" userId="435b90a0-d5e2-4af7-80b2-62e168738d74" providerId="ADAL" clId="{CF39D4E7-E5C8-4214-9140-CF1DC0FDA102}" dt="2024-01-30T15:08:38.846" v="270" actId="403"/>
        <pc:sldMkLst>
          <pc:docMk/>
          <pc:sldMk cId="1190222454" sldId="262"/>
        </pc:sldMkLst>
        <pc:spChg chg="mod">
          <ac:chgData name="Mario Scalora" userId="435b90a0-d5e2-4af7-80b2-62e168738d74" providerId="ADAL" clId="{CF39D4E7-E5C8-4214-9140-CF1DC0FDA102}" dt="2024-01-30T15:08:38.846" v="270" actId="403"/>
          <ac:spMkLst>
            <pc:docMk/>
            <pc:sldMk cId="1190222454" sldId="262"/>
            <ac:spMk id="3" creationId="{9195CF55-E9D2-9D79-72F4-57EB37B1C756}"/>
          </ac:spMkLst>
        </pc:spChg>
      </pc:sldChg>
      <pc:sldChg chg="modSp new mod">
        <pc:chgData name="Mario Scalora" userId="435b90a0-d5e2-4af7-80b2-62e168738d74" providerId="ADAL" clId="{CF39D4E7-E5C8-4214-9140-CF1DC0FDA102}" dt="2024-01-30T15:09:26.460" v="285"/>
        <pc:sldMkLst>
          <pc:docMk/>
          <pc:sldMk cId="4035615769" sldId="263"/>
        </pc:sldMkLst>
        <pc:spChg chg="mod">
          <ac:chgData name="Mario Scalora" userId="435b90a0-d5e2-4af7-80b2-62e168738d74" providerId="ADAL" clId="{CF39D4E7-E5C8-4214-9140-CF1DC0FDA102}" dt="2024-01-30T15:09:26.460" v="285"/>
          <ac:spMkLst>
            <pc:docMk/>
            <pc:sldMk cId="4035615769" sldId="263"/>
            <ac:spMk id="2" creationId="{1B462735-6D23-577C-6DE3-73392DD5D1A3}"/>
          </ac:spMkLst>
        </pc:spChg>
        <pc:spChg chg="mod">
          <ac:chgData name="Mario Scalora" userId="435b90a0-d5e2-4af7-80b2-62e168738d74" providerId="ADAL" clId="{CF39D4E7-E5C8-4214-9140-CF1DC0FDA102}" dt="2024-01-30T15:08:59.535" v="277" actId="403"/>
          <ac:spMkLst>
            <pc:docMk/>
            <pc:sldMk cId="4035615769" sldId="263"/>
            <ac:spMk id="3" creationId="{326521C7-3759-855E-150B-4F510C2EF650}"/>
          </ac:spMkLst>
        </pc:spChg>
      </pc:sldChg>
      <pc:sldChg chg="modSp new mod">
        <pc:chgData name="Mario Scalora" userId="435b90a0-d5e2-4af7-80b2-62e168738d74" providerId="ADAL" clId="{CF39D4E7-E5C8-4214-9140-CF1DC0FDA102}" dt="2024-01-30T15:10:29.719" v="375" actId="114"/>
        <pc:sldMkLst>
          <pc:docMk/>
          <pc:sldMk cId="628969699" sldId="264"/>
        </pc:sldMkLst>
        <pc:spChg chg="mod">
          <ac:chgData name="Mario Scalora" userId="435b90a0-d5e2-4af7-80b2-62e168738d74" providerId="ADAL" clId="{CF39D4E7-E5C8-4214-9140-CF1DC0FDA102}" dt="2024-01-30T15:09:31.001" v="286"/>
          <ac:spMkLst>
            <pc:docMk/>
            <pc:sldMk cId="628969699" sldId="264"/>
            <ac:spMk id="2" creationId="{7EE2DF3B-5B3D-AE0B-DCE9-42B01791EFC6}"/>
          </ac:spMkLst>
        </pc:spChg>
        <pc:spChg chg="mod">
          <ac:chgData name="Mario Scalora" userId="435b90a0-d5e2-4af7-80b2-62e168738d74" providerId="ADAL" clId="{CF39D4E7-E5C8-4214-9140-CF1DC0FDA102}" dt="2024-01-30T15:10:29.719" v="375" actId="114"/>
          <ac:spMkLst>
            <pc:docMk/>
            <pc:sldMk cId="628969699" sldId="264"/>
            <ac:spMk id="3" creationId="{A4D368CF-9A72-0CAD-3DE1-4A8F71A7113F}"/>
          </ac:spMkLst>
        </pc:spChg>
      </pc:sldChg>
      <pc:sldChg chg="modSp new mod">
        <pc:chgData name="Mario Scalora" userId="435b90a0-d5e2-4af7-80b2-62e168738d74" providerId="ADAL" clId="{CF39D4E7-E5C8-4214-9140-CF1DC0FDA102}" dt="2024-01-30T15:15:01.130" v="731" actId="114"/>
        <pc:sldMkLst>
          <pc:docMk/>
          <pc:sldMk cId="3393806618" sldId="265"/>
        </pc:sldMkLst>
        <pc:spChg chg="mod">
          <ac:chgData name="Mario Scalora" userId="435b90a0-d5e2-4af7-80b2-62e168738d74" providerId="ADAL" clId="{CF39D4E7-E5C8-4214-9140-CF1DC0FDA102}" dt="2024-01-30T15:11:59.801" v="400" actId="20577"/>
          <ac:spMkLst>
            <pc:docMk/>
            <pc:sldMk cId="3393806618" sldId="265"/>
            <ac:spMk id="2" creationId="{63454020-6BE3-72FE-AD1E-5A9651F65A15}"/>
          </ac:spMkLst>
        </pc:spChg>
        <pc:spChg chg="mod">
          <ac:chgData name="Mario Scalora" userId="435b90a0-d5e2-4af7-80b2-62e168738d74" providerId="ADAL" clId="{CF39D4E7-E5C8-4214-9140-CF1DC0FDA102}" dt="2024-01-30T15:15:01.130" v="731" actId="114"/>
          <ac:spMkLst>
            <pc:docMk/>
            <pc:sldMk cId="3393806618" sldId="265"/>
            <ac:spMk id="3" creationId="{EE7FBF56-38FA-BE6F-624E-75015DBE969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E388F1-88B6-4310-B25F-C190FA1972AB}"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0CC8-E89D-4AAD-A9D8-FDAAB21E1A96}"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E388F1-88B6-4310-B25F-C190FA1972AB}"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0CC8-E89D-4AAD-A9D8-FDAAB21E1A96}"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E388F1-88B6-4310-B25F-C190FA1972AB}"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0CC8-E89D-4AAD-A9D8-FDAAB21E1A96}"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781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E388F1-88B6-4310-B25F-C190FA1972AB}"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0CC8-E89D-4AAD-A9D8-FDAAB21E1A96}"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E388F1-88B6-4310-B25F-C190FA1972AB}" type="datetimeFigureOut">
              <a:rPr lang="en-US" smtClean="0"/>
              <a:pPr/>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50CC8-E89D-4AAD-A9D8-FDAAB21E1A96}"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575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575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E388F1-88B6-4310-B25F-C190FA1972AB}"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0CC8-E89D-4AAD-A9D8-FDAAB21E1A96}"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886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886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E388F1-88B6-4310-B25F-C190FA1972AB}" type="datetimeFigureOut">
              <a:rPr lang="en-US" smtClean="0"/>
              <a:pPr/>
              <a:t>1/30/2024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050CC8-E89D-4AAD-A9D8-FDAAB21E1A96}"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E388F1-88B6-4310-B25F-C190FA1972AB}" type="datetimeFigureOut">
              <a:rPr lang="en-US" smtClean="0"/>
              <a:pPr/>
              <a:t>1/30/2024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050CC8-E89D-4AAD-A9D8-FDAAB21E1A96}"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388F1-88B6-4310-B25F-C190FA1972AB}" type="datetimeFigureOut">
              <a:rPr lang="en-US" smtClean="0"/>
              <a:pPr/>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050CC8-E89D-4AAD-A9D8-FDAAB21E1A96}"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508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E388F1-88B6-4310-B25F-C190FA1972AB}"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0CC8-E89D-4AAD-A9D8-FDAAB21E1A96}"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E388F1-88B6-4310-B25F-C190FA1972AB}" type="datetimeFigureOut">
              <a:rPr lang="en-US" smtClean="0"/>
              <a:pPr/>
              <a:t>1/30/2024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50CC8-E89D-4AAD-A9D8-FDAAB21E1A96}"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78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2E388F1-88B6-4310-B25F-C190FA1972AB}" type="datetimeFigureOut">
              <a:rPr lang="en-US" smtClean="0"/>
              <a:pPr/>
              <a:t>1/30/2024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1050CC8-E89D-4AAD-A9D8-FDAAB21E1A96}" type="slidenum">
              <a:rPr lang="en-US" smtClean="0"/>
              <a:pPr/>
              <a:t>‹#›</a:t>
            </a:fld>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381438"/>
            <a:ext cx="1066800" cy="476562"/>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pc.nebraska.edu/" TargetMode="External"/><Relationship Id="rId2" Type="http://schemas.openxmlformats.org/officeDocument/2006/relationships/hyperlink" Target="mailto:ppc@nebraska.edu" TargetMode="External"/><Relationship Id="rId1" Type="http://schemas.openxmlformats.org/officeDocument/2006/relationships/slideLayout" Target="../slideLayouts/slideLayout2.xml"/><Relationship Id="rId4" Type="http://schemas.openxmlformats.org/officeDocument/2006/relationships/hyperlink" Target="http://www.unl.edu/equity/notice-nondiscrimin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133600"/>
            <a:ext cx="7848600" cy="1927225"/>
          </a:xfrm>
        </p:spPr>
        <p:txBody>
          <a:bodyPr/>
          <a:lstStyle/>
          <a:p>
            <a:r>
              <a:rPr lang="en-US" dirty="0">
                <a:solidFill>
                  <a:schemeClr val="accent1">
                    <a:lumMod val="50000"/>
                  </a:schemeClr>
                </a:solidFill>
              </a:rPr>
              <a:t>Risk Assessment: Challenges &amp; Implementation</a:t>
            </a:r>
            <a:br>
              <a:rPr lang="en-US" dirty="0">
                <a:solidFill>
                  <a:schemeClr val="accent1">
                    <a:lumMod val="50000"/>
                  </a:schemeClr>
                </a:solidFill>
              </a:rPr>
            </a:br>
            <a:endParaRPr lang="en-US" dirty="0">
              <a:solidFill>
                <a:schemeClr val="accent1">
                  <a:lumMod val="50000"/>
                </a:schemeClr>
              </a:solidFill>
            </a:endParaRPr>
          </a:p>
        </p:txBody>
      </p:sp>
      <p:sp>
        <p:nvSpPr>
          <p:cNvPr id="3" name="Subtitle 2"/>
          <p:cNvSpPr>
            <a:spLocks noGrp="1"/>
          </p:cNvSpPr>
          <p:nvPr>
            <p:ph type="subTitle" idx="1"/>
          </p:nvPr>
        </p:nvSpPr>
        <p:spPr/>
        <p:txBody>
          <a:bodyPr/>
          <a:lstStyle/>
          <a:p>
            <a:r>
              <a:rPr lang="en-US" dirty="0"/>
              <a:t>Mario Scalora</a:t>
            </a:r>
          </a:p>
        </p:txBody>
      </p:sp>
    </p:spTree>
    <p:extLst>
      <p:ext uri="{BB962C8B-B14F-4D97-AF65-F5344CB8AC3E}">
        <p14:creationId xmlns:p14="http://schemas.microsoft.com/office/powerpoint/2010/main" val="1480976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a:t>CONTACT US </a:t>
            </a:r>
          </a:p>
        </p:txBody>
      </p:sp>
      <p:sp>
        <p:nvSpPr>
          <p:cNvPr id="3" name="Content Placeholder 2"/>
          <p:cNvSpPr>
            <a:spLocks noGrp="1"/>
          </p:cNvSpPr>
          <p:nvPr>
            <p:ph idx="1"/>
          </p:nvPr>
        </p:nvSpPr>
        <p:spPr/>
        <p:txBody>
          <a:bodyPr>
            <a:normAutofit fontScale="92500" lnSpcReduction="10000"/>
          </a:bodyPr>
          <a:lstStyle/>
          <a:p>
            <a:pPr algn="r"/>
            <a:endParaRPr lang="en-US" sz="1600"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rPr>
              <a:t>University of Nebraska Public Policy Center</a:t>
            </a:r>
          </a:p>
          <a:p>
            <a:pPr algn="r"/>
            <a:r>
              <a:rPr lang="en-US" sz="2000" dirty="0">
                <a:latin typeface="Arial" panose="020B0604020202020204" pitchFamily="34" charset="0"/>
                <a:cs typeface="Arial" panose="020B0604020202020204" pitchFamily="34" charset="0"/>
              </a:rPr>
              <a:t>215 Centennial Mall South, Suite 401</a:t>
            </a:r>
          </a:p>
          <a:p>
            <a:pPr algn="r"/>
            <a:r>
              <a:rPr lang="en-US" sz="2000" dirty="0">
                <a:latin typeface="Arial" panose="020B0604020202020204" pitchFamily="34" charset="0"/>
                <a:cs typeface="Arial" panose="020B0604020202020204" pitchFamily="34" charset="0"/>
              </a:rPr>
              <a:t>Lincoln, NE 68588-0228</a:t>
            </a:r>
          </a:p>
          <a:p>
            <a:pPr algn="r"/>
            <a:endParaRPr lang="en-US" sz="1600"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rPr>
              <a:t>402-472-5678</a:t>
            </a:r>
          </a:p>
          <a:p>
            <a:pPr algn="r"/>
            <a:endParaRPr lang="en-US" sz="1600"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hlinkClick r:id="rId2"/>
              </a:rPr>
              <a:t>ppc@nebraska.edu</a:t>
            </a:r>
            <a:endParaRPr lang="en-US" dirty="0">
              <a:latin typeface="Arial" panose="020B0604020202020204" pitchFamily="34" charset="0"/>
              <a:cs typeface="Arial" panose="020B0604020202020204" pitchFamily="34" charset="0"/>
            </a:endParaRPr>
          </a:p>
          <a:p>
            <a:pPr algn="r"/>
            <a:r>
              <a:rPr lang="en-US" dirty="0">
                <a:latin typeface="Arial" panose="020B0604020202020204" pitchFamily="34" charset="0"/>
                <a:cs typeface="Arial" panose="020B0604020202020204" pitchFamily="34" charset="0"/>
                <a:hlinkClick r:id="rId3"/>
              </a:rPr>
              <a:t>http://ppc.nebraska.edu</a:t>
            </a:r>
            <a:endParaRPr lang="en-US" dirty="0">
              <a:latin typeface="Arial" panose="020B0604020202020204" pitchFamily="34" charset="0"/>
              <a:cs typeface="Arial" panose="020B0604020202020204" pitchFamily="34" charset="0"/>
            </a:endParaRPr>
          </a:p>
          <a:p>
            <a:pPr algn="r"/>
            <a:endParaRPr lang="en-US" sz="1400" dirty="0"/>
          </a:p>
          <a:p>
            <a:pPr algn="r"/>
            <a:r>
              <a:rPr lang="en-US" sz="2100" dirty="0"/>
              <a:t>Twitter: @NU_PPC</a:t>
            </a:r>
          </a:p>
          <a:p>
            <a:pPr algn="r"/>
            <a:r>
              <a:rPr lang="en-US" sz="2100" dirty="0"/>
              <a:t>Facebook: @NUPPC</a:t>
            </a:r>
          </a:p>
          <a:p>
            <a:pPr algn="r"/>
            <a:endParaRPr lang="en-US" sz="1400" dirty="0"/>
          </a:p>
          <a:p>
            <a:pPr algn="r">
              <a:buNone/>
            </a:pPr>
            <a:r>
              <a:rPr lang="en-US" sz="1400" dirty="0"/>
              <a:t>UNL does not discriminate based upon any protected status. Please see </a:t>
            </a:r>
            <a:r>
              <a:rPr lang="en-US" sz="1400" i="1" u="sng" dirty="0">
                <a:hlinkClick r:id="rId4"/>
              </a:rPr>
              <a:t>go.unl.edu/nondiscrimination</a:t>
            </a:r>
            <a:r>
              <a:rPr lang="en-US" dirty="0"/>
              <a:t>.</a:t>
            </a:r>
          </a:p>
          <a:p>
            <a:pPr algn="r"/>
            <a:r>
              <a:rPr lang="en-US" dirty="0"/>
              <a:t> </a:t>
            </a:r>
          </a:p>
        </p:txBody>
      </p:sp>
    </p:spTree>
    <p:extLst>
      <p:ext uri="{BB962C8B-B14F-4D97-AF65-F5344CB8AC3E}">
        <p14:creationId xmlns:p14="http://schemas.microsoft.com/office/powerpoint/2010/main" val="2907097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a:t>
            </a:r>
          </a:p>
        </p:txBody>
      </p:sp>
      <p:sp>
        <p:nvSpPr>
          <p:cNvPr id="3" name="Content Placeholder 2"/>
          <p:cNvSpPr>
            <a:spLocks noGrp="1"/>
          </p:cNvSpPr>
          <p:nvPr>
            <p:ph idx="1"/>
          </p:nvPr>
        </p:nvSpPr>
        <p:spPr>
          <a:xfrm>
            <a:off x="457200" y="1600200"/>
            <a:ext cx="8229600" cy="3505200"/>
          </a:xfrm>
        </p:spPr>
        <p:txBody>
          <a:bodyPr>
            <a:normAutofit/>
          </a:bodyPr>
          <a:lstStyle/>
          <a:p>
            <a:r>
              <a:rPr lang="en-US" sz="3600" dirty="0">
                <a:latin typeface="Calibri Light" panose="020F0302020204030204" pitchFamily="34" charset="0"/>
              </a:rPr>
              <a:t>Youth engaging in serious violence</a:t>
            </a:r>
          </a:p>
          <a:p>
            <a:r>
              <a:rPr lang="en-US" sz="3600" dirty="0">
                <a:latin typeface="Calibri Light" panose="020F0302020204030204" pitchFamily="34" charset="0"/>
              </a:rPr>
              <a:t>Community Violence</a:t>
            </a:r>
          </a:p>
          <a:p>
            <a:r>
              <a:rPr lang="en-US" sz="3600" dirty="0">
                <a:latin typeface="Calibri Light" panose="020F0302020204030204" pitchFamily="34" charset="0"/>
              </a:rPr>
              <a:t>Increased awareness targeted violence</a:t>
            </a:r>
          </a:p>
          <a:p>
            <a:r>
              <a:rPr lang="en-US" sz="3600">
                <a:latin typeface="Calibri Light" panose="020F0302020204030204" pitchFamily="34" charset="0"/>
              </a:rPr>
              <a:t>Practitioner and Stakeholder </a:t>
            </a:r>
            <a:r>
              <a:rPr lang="en-US" sz="3600" dirty="0">
                <a:latin typeface="Calibri Light" panose="020F0302020204030204" pitchFamily="34" charset="0"/>
              </a:rPr>
              <a:t>liability concerns</a:t>
            </a:r>
          </a:p>
        </p:txBody>
      </p:sp>
    </p:spTree>
    <p:extLst>
      <p:ext uri="{BB962C8B-B14F-4D97-AF65-F5344CB8AC3E}">
        <p14:creationId xmlns:p14="http://schemas.microsoft.com/office/powerpoint/2010/main" val="366130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EBP Implementation Challenges</a:t>
            </a:r>
          </a:p>
        </p:txBody>
      </p:sp>
      <p:sp>
        <p:nvSpPr>
          <p:cNvPr id="3" name="Content Placeholder 2"/>
          <p:cNvSpPr>
            <a:spLocks noGrp="1"/>
          </p:cNvSpPr>
          <p:nvPr>
            <p:ph idx="1"/>
          </p:nvPr>
        </p:nvSpPr>
        <p:spPr>
          <a:xfrm>
            <a:off x="457200" y="1600200"/>
            <a:ext cx="8229600" cy="3505200"/>
          </a:xfrm>
        </p:spPr>
        <p:txBody>
          <a:bodyPr>
            <a:normAutofit fontScale="92500"/>
          </a:bodyPr>
          <a:lstStyle/>
          <a:p>
            <a:r>
              <a:rPr lang="en-US" sz="2800" dirty="0">
                <a:latin typeface="Calibri Light" panose="020F0302020204030204" pitchFamily="34" charset="0"/>
              </a:rPr>
              <a:t>Many of the EBP not based upon multi-need individuals in challenging contexts (e.g., poverty/community violence)</a:t>
            </a:r>
          </a:p>
          <a:p>
            <a:r>
              <a:rPr lang="en-US" sz="2800" dirty="0">
                <a:latin typeface="Calibri Light" panose="020F0302020204030204" pitchFamily="34" charset="0"/>
              </a:rPr>
              <a:t>Over-reliance on mental health services and explanations</a:t>
            </a:r>
          </a:p>
          <a:p>
            <a:r>
              <a:rPr lang="en-US" sz="2800" dirty="0">
                <a:latin typeface="Calibri Light" panose="020F0302020204030204" pitchFamily="34" charset="0"/>
              </a:rPr>
              <a:t>Delineation of purpose/goal of assessment</a:t>
            </a:r>
          </a:p>
          <a:p>
            <a:pPr marL="548640" lvl="2" indent="0">
              <a:buNone/>
            </a:pPr>
            <a:r>
              <a:rPr lang="en-US" sz="2200" dirty="0">
                <a:latin typeface="Calibri Light" panose="020F0302020204030204" pitchFamily="34" charset="0"/>
              </a:rPr>
              <a:t>•	</a:t>
            </a:r>
            <a:r>
              <a:rPr lang="en-US" sz="2400" dirty="0">
                <a:latin typeface="Calibri Light" panose="020F0302020204030204" pitchFamily="34" charset="0"/>
              </a:rPr>
              <a:t>Institutional safety</a:t>
            </a:r>
          </a:p>
          <a:p>
            <a:pPr marL="548640" lvl="2" indent="0">
              <a:buNone/>
            </a:pPr>
            <a:r>
              <a:rPr lang="en-US" sz="2400" dirty="0">
                <a:latin typeface="Calibri Light" panose="020F0302020204030204" pitchFamily="34" charset="0"/>
              </a:rPr>
              <a:t>•	Community safety</a:t>
            </a:r>
          </a:p>
          <a:p>
            <a:pPr marL="548640" lvl="2" indent="0">
              <a:buNone/>
            </a:pPr>
            <a:r>
              <a:rPr lang="en-US" sz="2400" dirty="0">
                <a:latin typeface="Calibri Light" panose="020F0302020204030204" pitchFamily="34" charset="0"/>
              </a:rPr>
              <a:t>•	Targeted violence</a:t>
            </a:r>
          </a:p>
          <a:p>
            <a:endParaRPr lang="en-US" sz="2000" dirty="0">
              <a:latin typeface="Calibri Light" panose="020F0302020204030204" pitchFamily="34" charset="0"/>
            </a:endParaRPr>
          </a:p>
        </p:txBody>
      </p:sp>
    </p:spTree>
    <p:extLst>
      <p:ext uri="{BB962C8B-B14F-4D97-AF65-F5344CB8AC3E}">
        <p14:creationId xmlns:p14="http://schemas.microsoft.com/office/powerpoint/2010/main" val="4027455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EAA03-9F80-5B1A-A987-926C6C0ED43C}"/>
              </a:ext>
            </a:extLst>
          </p:cNvPr>
          <p:cNvSpPr>
            <a:spLocks noGrp="1"/>
          </p:cNvSpPr>
          <p:nvPr>
            <p:ph type="title"/>
          </p:nvPr>
        </p:nvSpPr>
        <p:spPr/>
        <p:txBody>
          <a:bodyPr/>
          <a:lstStyle/>
          <a:p>
            <a:r>
              <a:rPr lang="en-US" dirty="0"/>
              <a:t>EBP Implementation Challenges</a:t>
            </a:r>
          </a:p>
        </p:txBody>
      </p:sp>
      <p:sp>
        <p:nvSpPr>
          <p:cNvPr id="3" name="Content Placeholder 2">
            <a:extLst>
              <a:ext uri="{FF2B5EF4-FFF2-40B4-BE49-F238E27FC236}">
                <a16:creationId xmlns:a16="http://schemas.microsoft.com/office/drawing/2014/main" id="{07B7EC6D-340B-C145-5299-FECE8408F5E5}"/>
              </a:ext>
            </a:extLst>
          </p:cNvPr>
          <p:cNvSpPr>
            <a:spLocks noGrp="1"/>
          </p:cNvSpPr>
          <p:nvPr>
            <p:ph idx="1"/>
          </p:nvPr>
        </p:nvSpPr>
        <p:spPr/>
        <p:txBody>
          <a:bodyPr>
            <a:normAutofit/>
          </a:bodyPr>
          <a:lstStyle/>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Training and buy-in, allocation of time and resources,</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Applicability of the measure/technology, limited opportunity to use/practice technology</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Concerns re biased implementation</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Challenge of consumer buy-in</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Practitioner discomfort related to confidence and liability</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800" kern="100" dirty="0">
                <a:effectLst/>
                <a:latin typeface="Times New Roman" panose="02020603050405020304" pitchFamily="18" charset="0"/>
                <a:ea typeface="Aptos" panose="020B0004020202020204" pitchFamily="34" charset="0"/>
                <a:cs typeface="Times New Roman" panose="02020603050405020304" pitchFamily="18" charset="0"/>
              </a:rPr>
              <a:t>Difficult follow-through with recs</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67771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E4A8-A4A4-BFCE-A1CE-89068BB435C2}"/>
              </a:ext>
            </a:extLst>
          </p:cNvPr>
          <p:cNvSpPr>
            <a:spLocks noGrp="1"/>
          </p:cNvSpPr>
          <p:nvPr>
            <p:ph type="title"/>
          </p:nvPr>
        </p:nvSpPr>
        <p:spPr/>
        <p:txBody>
          <a:bodyPr/>
          <a:lstStyle/>
          <a:p>
            <a:r>
              <a:rPr lang="en-US" dirty="0"/>
              <a:t>EBP Implementation Challenges</a:t>
            </a:r>
          </a:p>
        </p:txBody>
      </p:sp>
      <p:sp>
        <p:nvSpPr>
          <p:cNvPr id="3" name="Content Placeholder 2">
            <a:extLst>
              <a:ext uri="{FF2B5EF4-FFF2-40B4-BE49-F238E27FC236}">
                <a16:creationId xmlns:a16="http://schemas.microsoft.com/office/drawing/2014/main" id="{AD779251-0B8B-9D39-92F1-2DBB2ED1CB80}"/>
              </a:ext>
            </a:extLst>
          </p:cNvPr>
          <p:cNvSpPr>
            <a:spLocks noGrp="1"/>
          </p:cNvSpPr>
          <p:nvPr>
            <p:ph idx="1"/>
          </p:nvPr>
        </p:nvSpPr>
        <p:spPr/>
        <p:txBody>
          <a:bodyPr/>
          <a:lstStyle/>
          <a:p>
            <a:r>
              <a:rPr lang="en-US" dirty="0"/>
              <a:t>“Buzz word” toxicity for terms that are propagated but not consistently defined (e.g., trauma informed, mindfulness)</a:t>
            </a:r>
          </a:p>
          <a:p>
            <a:r>
              <a:rPr lang="en-US" dirty="0"/>
              <a:t>Practitioners can be poor consumers of research and demonstrate limited ability to comprehend and apply </a:t>
            </a:r>
          </a:p>
          <a:p>
            <a:r>
              <a:rPr lang="en-US" dirty="0"/>
              <a:t>Leader’s who must buy in may have distorted or limited understanding of EBPs</a:t>
            </a:r>
          </a:p>
          <a:p>
            <a:endParaRPr lang="en-US" dirty="0"/>
          </a:p>
        </p:txBody>
      </p:sp>
    </p:spTree>
    <p:extLst>
      <p:ext uri="{BB962C8B-B14F-4D97-AF65-F5344CB8AC3E}">
        <p14:creationId xmlns:p14="http://schemas.microsoft.com/office/powerpoint/2010/main" val="279685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BAEB3-D59C-53AC-D583-C48FB7AA668B}"/>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id="{9195CF55-E9D2-9D79-72F4-57EB37B1C756}"/>
              </a:ext>
            </a:extLst>
          </p:cNvPr>
          <p:cNvSpPr>
            <a:spLocks noGrp="1"/>
          </p:cNvSpPr>
          <p:nvPr>
            <p:ph idx="1"/>
          </p:nvPr>
        </p:nvSpPr>
        <p:spPr/>
        <p:txBody>
          <a:bodyPr>
            <a:normAutofit/>
          </a:bodyPr>
          <a:lstStyle/>
          <a:p>
            <a:endParaRPr lang="en-US" sz="2400" dirty="0"/>
          </a:p>
          <a:p>
            <a:r>
              <a:rPr lang="en-US" sz="2800" dirty="0"/>
              <a:t>Strong need to highlight values of prevention, dignity and respect given apprehensions that exist</a:t>
            </a:r>
          </a:p>
          <a:p>
            <a:endParaRPr lang="en-US" sz="2800" dirty="0"/>
          </a:p>
          <a:p>
            <a:r>
              <a:rPr lang="en-US" sz="2800" dirty="0"/>
              <a:t>Not everyone is an “extremist”, “school shooter”--The community buy-in is dependent upon the way it is marketed and used by the community.</a:t>
            </a:r>
          </a:p>
          <a:p>
            <a:pPr marL="0" indent="0">
              <a:buNone/>
            </a:pPr>
            <a:endParaRPr lang="en-US" dirty="0"/>
          </a:p>
        </p:txBody>
      </p:sp>
    </p:spTree>
    <p:extLst>
      <p:ext uri="{BB962C8B-B14F-4D97-AF65-F5344CB8AC3E}">
        <p14:creationId xmlns:p14="http://schemas.microsoft.com/office/powerpoint/2010/main" val="1190222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62735-6D23-577C-6DE3-73392DD5D1A3}"/>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id="{326521C7-3759-855E-150B-4F510C2EF650}"/>
              </a:ext>
            </a:extLst>
          </p:cNvPr>
          <p:cNvSpPr>
            <a:spLocks noGrp="1"/>
          </p:cNvSpPr>
          <p:nvPr>
            <p:ph idx="1"/>
          </p:nvPr>
        </p:nvSpPr>
        <p:spPr/>
        <p:txBody>
          <a:bodyPr>
            <a:normAutofit/>
          </a:bodyPr>
          <a:lstStyle/>
          <a:p>
            <a:r>
              <a:rPr lang="en-US" sz="2800" dirty="0"/>
              <a:t>Integration of Structured Professional Judgement approaches with emphasis on </a:t>
            </a:r>
            <a:r>
              <a:rPr lang="en-US" sz="2800" i="1" dirty="0"/>
              <a:t>structured</a:t>
            </a:r>
          </a:p>
          <a:p>
            <a:endParaRPr lang="en-US" sz="2800" dirty="0"/>
          </a:p>
          <a:p>
            <a:r>
              <a:rPr lang="en-US" sz="2800" dirty="0"/>
              <a:t>Guideline approach– need to avoid rigid models using checklists and forms to determine level of risk and management strategies. Instead, drew upon the current research literature and created guidelines that guide rather than dictate risk levels and interventions. </a:t>
            </a:r>
          </a:p>
          <a:p>
            <a:endParaRPr lang="en-US" sz="2800" dirty="0"/>
          </a:p>
          <a:p>
            <a:pPr marL="0" indent="0">
              <a:buNone/>
            </a:pPr>
            <a:endParaRPr lang="en-US" dirty="0"/>
          </a:p>
        </p:txBody>
      </p:sp>
    </p:spTree>
    <p:extLst>
      <p:ext uri="{BB962C8B-B14F-4D97-AF65-F5344CB8AC3E}">
        <p14:creationId xmlns:p14="http://schemas.microsoft.com/office/powerpoint/2010/main" val="403561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4020-6BE3-72FE-AD1E-5A9651F65A15}"/>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id="{EE7FBF56-38FA-BE6F-624E-75015DBE969B}"/>
              </a:ext>
            </a:extLst>
          </p:cNvPr>
          <p:cNvSpPr>
            <a:spLocks noGrp="1"/>
          </p:cNvSpPr>
          <p:nvPr>
            <p:ph idx="1"/>
          </p:nvPr>
        </p:nvSpPr>
        <p:spPr/>
        <p:txBody>
          <a:bodyPr>
            <a:normAutofit/>
          </a:bodyPr>
          <a:lstStyle/>
          <a:p>
            <a:r>
              <a:rPr lang="en-US" sz="3600" i="1" dirty="0"/>
              <a:t>Practice &amp; research literature dissemination</a:t>
            </a:r>
          </a:p>
          <a:p>
            <a:pPr lvl="1"/>
            <a:r>
              <a:rPr lang="en-US" sz="3200" dirty="0"/>
              <a:t>Editorial implications</a:t>
            </a:r>
          </a:p>
          <a:p>
            <a:r>
              <a:rPr lang="en-US" sz="3600" dirty="0"/>
              <a:t>Research Digest approach</a:t>
            </a:r>
          </a:p>
          <a:p>
            <a:pPr lvl="1"/>
            <a:r>
              <a:rPr lang="en-US" sz="3200" dirty="0"/>
              <a:t>Mimic platforms re: access</a:t>
            </a:r>
          </a:p>
          <a:p>
            <a:pPr lvl="1"/>
            <a:r>
              <a:rPr lang="en-US" sz="3200" dirty="0"/>
              <a:t>Summarization</a:t>
            </a:r>
          </a:p>
          <a:p>
            <a:pPr lvl="1"/>
            <a:r>
              <a:rPr lang="en-US" sz="3200" dirty="0"/>
              <a:t>Implications re implementation</a:t>
            </a:r>
          </a:p>
        </p:txBody>
      </p:sp>
    </p:spTree>
    <p:extLst>
      <p:ext uri="{BB962C8B-B14F-4D97-AF65-F5344CB8AC3E}">
        <p14:creationId xmlns:p14="http://schemas.microsoft.com/office/powerpoint/2010/main" val="3393806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2DF3B-5B3D-AE0B-DCE9-42B01791EFC6}"/>
              </a:ext>
            </a:extLst>
          </p:cNvPr>
          <p:cNvSpPr>
            <a:spLocks noGrp="1"/>
          </p:cNvSpPr>
          <p:nvPr>
            <p:ph type="title"/>
          </p:nvPr>
        </p:nvSpPr>
        <p:spPr/>
        <p:txBody>
          <a:bodyPr/>
          <a:lstStyle/>
          <a:p>
            <a:r>
              <a:rPr lang="en-US" dirty="0"/>
              <a:t>Potential Solutions</a:t>
            </a:r>
          </a:p>
        </p:txBody>
      </p:sp>
      <p:sp>
        <p:nvSpPr>
          <p:cNvPr id="3" name="Content Placeholder 2">
            <a:extLst>
              <a:ext uri="{FF2B5EF4-FFF2-40B4-BE49-F238E27FC236}">
                <a16:creationId xmlns:a16="http://schemas.microsoft.com/office/drawing/2014/main" id="{A4D368CF-9A72-0CAD-3DE1-4A8F71A7113F}"/>
              </a:ext>
            </a:extLst>
          </p:cNvPr>
          <p:cNvSpPr>
            <a:spLocks noGrp="1"/>
          </p:cNvSpPr>
          <p:nvPr>
            <p:ph idx="1"/>
          </p:nvPr>
        </p:nvSpPr>
        <p:spPr/>
        <p:txBody>
          <a:bodyPr>
            <a:normAutofit fontScale="92500" lnSpcReduction="10000"/>
          </a:bodyPr>
          <a:lstStyle/>
          <a:p>
            <a:r>
              <a:rPr lang="en-US" sz="3200" dirty="0"/>
              <a:t>Enhancing supervisory requirement for trainers </a:t>
            </a:r>
          </a:p>
          <a:p>
            <a:endParaRPr lang="en-US" sz="3200" dirty="0"/>
          </a:p>
          <a:p>
            <a:r>
              <a:rPr lang="en-US" sz="3200" dirty="0"/>
              <a:t>SME networks providing consultative support—Provider support network virtually or otherwise (</a:t>
            </a:r>
            <a:r>
              <a:rPr lang="en-US" sz="3200" i="1" dirty="0"/>
              <a:t>AI/Bots</a:t>
            </a:r>
            <a:r>
              <a:rPr lang="en-US" sz="3200" dirty="0"/>
              <a:t> need not apply)</a:t>
            </a:r>
          </a:p>
          <a:p>
            <a:endParaRPr lang="en-US" sz="3200" dirty="0"/>
          </a:p>
          <a:p>
            <a:r>
              <a:rPr lang="en-US" sz="3200" dirty="0"/>
              <a:t>Leadership and other stakeholder education strategies re risk assessment and management</a:t>
            </a:r>
          </a:p>
          <a:p>
            <a:endParaRPr lang="en-US" dirty="0"/>
          </a:p>
        </p:txBody>
      </p:sp>
    </p:spTree>
    <p:extLst>
      <p:ext uri="{BB962C8B-B14F-4D97-AF65-F5344CB8AC3E}">
        <p14:creationId xmlns:p14="http://schemas.microsoft.com/office/powerpoint/2010/main" val="628969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TotalTime>
  <Words>399</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Arial</vt:lpstr>
      <vt:lpstr>Calibri Light</vt:lpstr>
      <vt:lpstr>Times New Roman</vt:lpstr>
      <vt:lpstr>Clarity</vt:lpstr>
      <vt:lpstr>Risk Assessment: Challenges &amp; Implementation </vt:lpstr>
      <vt:lpstr>Context</vt:lpstr>
      <vt:lpstr>EBP Implementation Challenges</vt:lpstr>
      <vt:lpstr>EBP Implementation Challenges</vt:lpstr>
      <vt:lpstr>EBP Implementation Challenges</vt:lpstr>
      <vt:lpstr>Potential Solutions</vt:lpstr>
      <vt:lpstr>Potential Solutions</vt:lpstr>
      <vt:lpstr>Potential Solutions</vt:lpstr>
      <vt:lpstr>Potential Solutions</vt:lpstr>
      <vt:lpstr>CONTACT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Jenn Klein</dc:creator>
  <cp:lastModifiedBy>Mario Scalora</cp:lastModifiedBy>
  <cp:revision>7</cp:revision>
  <dcterms:created xsi:type="dcterms:W3CDTF">2015-02-02T21:46:45Z</dcterms:created>
  <dcterms:modified xsi:type="dcterms:W3CDTF">2024-01-30T15:15:23Z</dcterms:modified>
</cp:coreProperties>
</file>