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6" r:id="rId2"/>
    <p:sldId id="263" r:id="rId3"/>
    <p:sldId id="264" r:id="rId4"/>
    <p:sldId id="267" r:id="rId5"/>
    <p:sldId id="268" r:id="rId6"/>
    <p:sldId id="269" r:id="rId7"/>
    <p:sldId id="281" r:id="rId8"/>
    <p:sldId id="257" r:id="rId9"/>
    <p:sldId id="282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8288000" cy="10287000"/>
  <p:notesSz cx="6858000" cy="9144000"/>
  <p:embeddedFontLst>
    <p:embeddedFont>
      <p:font typeface="Canva Sans 2 Bold" panose="020B0803030501040103" pitchFamily="34" charset="0"/>
      <p:bold r:id="rId20"/>
    </p:embeddedFont>
    <p:embeddedFont>
      <p:font typeface="Poppins" pitchFamily="2" charset="77"/>
      <p:regular r:id="rId21"/>
      <p:bold r:id="rId22"/>
      <p:italic r:id="rId23"/>
      <p:boldItalic r:id="rId24"/>
    </p:embeddedFont>
    <p:embeddedFont>
      <p:font typeface="Poppins Bold" pitchFamily="2" charset="77"/>
      <p:regular r:id="rId25"/>
      <p:bold r:id="rId26"/>
    </p:embeddedFont>
    <p:embeddedFont>
      <p:font typeface="Poppins Medium" panose="020B0604020202020204" pitchFamily="34" charset="0"/>
      <p:regular r:id="rId27"/>
      <p:italic r:id="rId28"/>
    </p:embeddedFont>
    <p:embeddedFont>
      <p:font typeface="Poppins Ultra-Bold" pitchFamily="2" charset="77"/>
      <p:regular r:id="rId29"/>
      <p:bold r:id="rId30"/>
    </p:embeddedFont>
    <p:embeddedFont>
      <p:font typeface="TT Hoves Bold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2" autoAdjust="0"/>
    <p:restoredTop sz="94539" autoAdjust="0"/>
  </p:normalViewPr>
  <p:slideViewPr>
    <p:cSldViewPr>
      <p:cViewPr varScale="1">
        <p:scale>
          <a:sx n="91" d="100"/>
          <a:sy n="91" d="100"/>
        </p:scale>
        <p:origin x="9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5B1D-FB1F-854B-9810-8FA0D6FFBA7C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053CD-B930-7F4C-8F4D-43264202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3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18.png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12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27187" y="175885"/>
            <a:ext cx="11999686" cy="9935230"/>
          </a:xfrm>
          <a:custGeom>
            <a:avLst/>
            <a:gdLst/>
            <a:ahLst/>
            <a:cxnLst/>
            <a:rect l="l" t="t" r="r" b="b"/>
            <a:pathLst>
              <a:path w="11999686" h="9935230">
                <a:moveTo>
                  <a:pt x="0" y="0"/>
                </a:moveTo>
                <a:lnTo>
                  <a:pt x="11999686" y="0"/>
                </a:lnTo>
                <a:lnTo>
                  <a:pt x="11999686" y="9935230"/>
                </a:lnTo>
                <a:lnTo>
                  <a:pt x="0" y="9935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21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590562" y="3053108"/>
            <a:ext cx="6359372" cy="635937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96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702898" y="2244002"/>
            <a:ext cx="2118533" cy="2118533"/>
          </a:xfrm>
          <a:custGeom>
            <a:avLst/>
            <a:gdLst/>
            <a:ahLst/>
            <a:cxnLst/>
            <a:rect l="l" t="t" r="r" b="b"/>
            <a:pathLst>
              <a:path w="2118533" h="2118533">
                <a:moveTo>
                  <a:pt x="0" y="0"/>
                </a:moveTo>
                <a:lnTo>
                  <a:pt x="2118533" y="0"/>
                </a:lnTo>
                <a:lnTo>
                  <a:pt x="2118533" y="2118533"/>
                </a:lnTo>
                <a:lnTo>
                  <a:pt x="0" y="2118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4970129" y="2462734"/>
            <a:ext cx="1600237" cy="160023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CD0A0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38066" y="3053108"/>
            <a:ext cx="6359372" cy="635937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96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458486" y="2203586"/>
            <a:ext cx="2118533" cy="2118533"/>
          </a:xfrm>
          <a:custGeom>
            <a:avLst/>
            <a:gdLst/>
            <a:ahLst/>
            <a:cxnLst/>
            <a:rect l="l" t="t" r="r" b="b"/>
            <a:pathLst>
              <a:path w="2118533" h="2118533">
                <a:moveTo>
                  <a:pt x="0" y="0"/>
                </a:moveTo>
                <a:lnTo>
                  <a:pt x="2118533" y="0"/>
                </a:lnTo>
                <a:lnTo>
                  <a:pt x="2118533" y="2118533"/>
                </a:lnTo>
                <a:lnTo>
                  <a:pt x="0" y="2118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1717634" y="2462734"/>
            <a:ext cx="1600237" cy="160023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CD0A0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392373" y="2770394"/>
            <a:ext cx="739583" cy="984917"/>
          </a:xfrm>
          <a:custGeom>
            <a:avLst/>
            <a:gdLst/>
            <a:ahLst/>
            <a:cxnLst/>
            <a:rect l="l" t="t" r="r" b="b"/>
            <a:pathLst>
              <a:path w="739583" h="984917">
                <a:moveTo>
                  <a:pt x="0" y="0"/>
                </a:moveTo>
                <a:lnTo>
                  <a:pt x="739583" y="0"/>
                </a:lnTo>
                <a:lnTo>
                  <a:pt x="739583" y="984917"/>
                </a:lnTo>
                <a:lnTo>
                  <a:pt x="0" y="9849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957734" y="2857539"/>
            <a:ext cx="1120037" cy="810627"/>
          </a:xfrm>
          <a:custGeom>
            <a:avLst/>
            <a:gdLst/>
            <a:ahLst/>
            <a:cxnLst/>
            <a:rect l="l" t="t" r="r" b="b"/>
            <a:pathLst>
              <a:path w="1120037" h="810627">
                <a:moveTo>
                  <a:pt x="0" y="0"/>
                </a:moveTo>
                <a:lnTo>
                  <a:pt x="1120037" y="0"/>
                </a:lnTo>
                <a:lnTo>
                  <a:pt x="1120037" y="810627"/>
                </a:lnTo>
                <a:lnTo>
                  <a:pt x="0" y="8106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3035147" y="302409"/>
            <a:ext cx="12605839" cy="1252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1"/>
              </a:lnSpc>
              <a:spcBef>
                <a:spcPct val="0"/>
              </a:spcBef>
            </a:pPr>
            <a:r>
              <a:rPr lang="en-US" sz="6936">
                <a:solidFill>
                  <a:srgbClr val="960000"/>
                </a:solidFill>
                <a:latin typeface="Poppins Ultra-Bold"/>
              </a:rPr>
              <a:t>Conclusions about need...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20542" y="4677344"/>
            <a:ext cx="4683246" cy="19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1"/>
              </a:lnSpc>
            </a:pPr>
            <a:r>
              <a:rPr lang="en-US" sz="2407">
                <a:solidFill>
                  <a:srgbClr val="FFFFFF"/>
                </a:solidFill>
                <a:latin typeface="Poppins Ultra-Bold"/>
              </a:rPr>
              <a:t>Innovative mental health treatment advancements can enhance effectiveness...</a:t>
            </a:r>
          </a:p>
          <a:p>
            <a:pPr algn="ctr">
              <a:lnSpc>
                <a:spcPts val="5191"/>
              </a:lnSpc>
              <a:spcBef>
                <a:spcPct val="0"/>
              </a:spcBef>
            </a:pPr>
            <a:endParaRPr lang="en-US" sz="2407">
              <a:solidFill>
                <a:srgbClr val="FFFFFF"/>
              </a:solidFill>
              <a:latin typeface="Poppins Ultra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428625" y="6503054"/>
            <a:ext cx="4683246" cy="19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1"/>
              </a:lnSpc>
            </a:pPr>
            <a:r>
              <a:rPr lang="en-US" sz="2407" dirty="0">
                <a:solidFill>
                  <a:srgbClr val="FFFFFF"/>
                </a:solidFill>
                <a:latin typeface="Poppins Ultra-Bold"/>
              </a:rPr>
              <a:t>...but limited adoption related to inadequate infrastructure.</a:t>
            </a:r>
          </a:p>
          <a:p>
            <a:pPr algn="ctr">
              <a:lnSpc>
                <a:spcPts val="5191"/>
              </a:lnSpc>
              <a:spcBef>
                <a:spcPct val="0"/>
              </a:spcBef>
            </a:pPr>
            <a:endParaRPr lang="en-US" sz="2407" dirty="0">
              <a:solidFill>
                <a:srgbClr val="FFFFFF"/>
              </a:solidFill>
              <a:latin typeface="Poppins Ultra-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37531" y="4677344"/>
            <a:ext cx="4560442" cy="168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3"/>
              </a:lnSpc>
              <a:spcBef>
                <a:spcPct val="0"/>
              </a:spcBef>
            </a:pPr>
            <a:r>
              <a:rPr lang="en-US" sz="2409">
                <a:solidFill>
                  <a:srgbClr val="FFFFFF"/>
                </a:solidFill>
                <a:latin typeface="Poppins Bold"/>
              </a:rPr>
              <a:t>Lack of intensive longitudinal data in routine practice hinders refining innovative approaches...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37531" y="6712604"/>
            <a:ext cx="4683246" cy="148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1"/>
              </a:lnSpc>
            </a:pPr>
            <a:r>
              <a:rPr lang="en-US" sz="2407" dirty="0">
                <a:solidFill>
                  <a:srgbClr val="FFFFFF"/>
                </a:solidFill>
                <a:latin typeface="Poppins Ultra-Bold"/>
              </a:rPr>
              <a:t>...which further limits their utilization</a:t>
            </a:r>
          </a:p>
          <a:p>
            <a:pPr algn="ctr">
              <a:lnSpc>
                <a:spcPts val="5191"/>
              </a:lnSpc>
              <a:spcBef>
                <a:spcPct val="0"/>
              </a:spcBef>
            </a:pPr>
            <a:endParaRPr lang="en-US" sz="2407" dirty="0">
              <a:solidFill>
                <a:srgbClr val="FFFFFF"/>
              </a:solidFill>
              <a:latin typeface="Poppins Ultra-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590562" y="3053108"/>
            <a:ext cx="6359372" cy="635937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8D0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702898" y="2244002"/>
            <a:ext cx="2118533" cy="2118533"/>
          </a:xfrm>
          <a:custGeom>
            <a:avLst/>
            <a:gdLst/>
            <a:ahLst/>
            <a:cxnLst/>
            <a:rect l="l" t="t" r="r" b="b"/>
            <a:pathLst>
              <a:path w="2118533" h="2118533">
                <a:moveTo>
                  <a:pt x="0" y="0"/>
                </a:moveTo>
                <a:lnTo>
                  <a:pt x="2118533" y="0"/>
                </a:lnTo>
                <a:lnTo>
                  <a:pt x="2118533" y="2118533"/>
                </a:lnTo>
                <a:lnTo>
                  <a:pt x="0" y="2118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4970129" y="2462734"/>
            <a:ext cx="1600237" cy="160023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CD0A0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38066" y="3053108"/>
            <a:ext cx="6359372" cy="635937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8D0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458486" y="2203586"/>
            <a:ext cx="2118533" cy="2118533"/>
          </a:xfrm>
          <a:custGeom>
            <a:avLst/>
            <a:gdLst/>
            <a:ahLst/>
            <a:cxnLst/>
            <a:rect l="l" t="t" r="r" b="b"/>
            <a:pathLst>
              <a:path w="2118533" h="2118533">
                <a:moveTo>
                  <a:pt x="0" y="0"/>
                </a:moveTo>
                <a:lnTo>
                  <a:pt x="2118533" y="0"/>
                </a:lnTo>
                <a:lnTo>
                  <a:pt x="2118533" y="2118533"/>
                </a:lnTo>
                <a:lnTo>
                  <a:pt x="0" y="2118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1717634" y="2462734"/>
            <a:ext cx="1600237" cy="160023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CD0A0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4970129" y="2263052"/>
            <a:ext cx="2154623" cy="1769484"/>
          </a:xfrm>
          <a:custGeom>
            <a:avLst/>
            <a:gdLst/>
            <a:ahLst/>
            <a:cxnLst/>
            <a:rect l="l" t="t" r="r" b="b"/>
            <a:pathLst>
              <a:path w="2154623" h="1769484">
                <a:moveTo>
                  <a:pt x="0" y="0"/>
                </a:moveTo>
                <a:lnTo>
                  <a:pt x="2154623" y="0"/>
                </a:lnTo>
                <a:lnTo>
                  <a:pt x="2154623" y="1769484"/>
                </a:lnTo>
                <a:lnTo>
                  <a:pt x="0" y="17694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3035147" y="302409"/>
            <a:ext cx="12605839" cy="1252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1"/>
              </a:lnSpc>
              <a:spcBef>
                <a:spcPct val="0"/>
              </a:spcBef>
            </a:pPr>
            <a:r>
              <a:rPr lang="en-US" sz="6936">
                <a:solidFill>
                  <a:srgbClr val="D30000"/>
                </a:solidFill>
                <a:latin typeface="Poppins Ultra-Bold"/>
              </a:rPr>
              <a:t>Proposed Action Plan...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18662" y="5598529"/>
            <a:ext cx="5087004" cy="117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1"/>
              </a:lnSpc>
              <a:spcBef>
                <a:spcPct val="0"/>
              </a:spcBef>
            </a:pPr>
            <a:r>
              <a:rPr lang="en-US" sz="3307">
                <a:solidFill>
                  <a:srgbClr val="545454"/>
                </a:solidFill>
                <a:latin typeface="Poppins Ultra-Bold"/>
              </a:rPr>
              <a:t>Enhancing an existing infrastructure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08136" y="5550844"/>
            <a:ext cx="5619232" cy="21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1"/>
              </a:lnSpc>
            </a:pPr>
            <a:r>
              <a:rPr lang="en-US" sz="2907">
                <a:solidFill>
                  <a:srgbClr val="545454"/>
                </a:solidFill>
                <a:latin typeface="Poppins Ultra-Bold"/>
              </a:rPr>
              <a:t>Supplying researchers with essential data to enhance service effectiveness.</a:t>
            </a:r>
          </a:p>
          <a:p>
            <a:pPr algn="ctr">
              <a:lnSpc>
                <a:spcPts val="5191"/>
              </a:lnSpc>
              <a:spcBef>
                <a:spcPct val="0"/>
              </a:spcBef>
            </a:pPr>
            <a:endParaRPr lang="en-US" sz="2907">
              <a:solidFill>
                <a:srgbClr val="545454"/>
              </a:solidFill>
              <a:latin typeface="Poppins Ultra-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1717634" y="2244002"/>
            <a:ext cx="2154623" cy="1769484"/>
          </a:xfrm>
          <a:custGeom>
            <a:avLst/>
            <a:gdLst/>
            <a:ahLst/>
            <a:cxnLst/>
            <a:rect l="l" t="t" r="r" b="b"/>
            <a:pathLst>
              <a:path w="2154623" h="1769484">
                <a:moveTo>
                  <a:pt x="0" y="0"/>
                </a:moveTo>
                <a:lnTo>
                  <a:pt x="2154623" y="0"/>
                </a:lnTo>
                <a:lnTo>
                  <a:pt x="2154623" y="1769484"/>
                </a:lnTo>
                <a:lnTo>
                  <a:pt x="0" y="17694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2647" y="7353451"/>
            <a:ext cx="9343724" cy="3168964"/>
            <a:chOff x="0" y="0"/>
            <a:chExt cx="12458298" cy="422528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7467" b="17467"/>
            <a:stretch>
              <a:fillRect/>
            </a:stretch>
          </p:blipFill>
          <p:spPr>
            <a:xfrm>
              <a:off x="0" y="0"/>
              <a:ext cx="12458298" cy="422528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255977" y="6627401"/>
            <a:ext cx="18799954" cy="726050"/>
            <a:chOff x="0" y="0"/>
            <a:chExt cx="4951428" cy="1912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1428" cy="191223"/>
            </a:xfrm>
            <a:custGeom>
              <a:avLst/>
              <a:gdLst/>
              <a:ahLst/>
              <a:cxnLst/>
              <a:rect l="l" t="t" r="r" b="b"/>
              <a:pathLst>
                <a:path w="4951428" h="191223">
                  <a:moveTo>
                    <a:pt x="0" y="0"/>
                  </a:moveTo>
                  <a:lnTo>
                    <a:pt x="4951428" y="0"/>
                  </a:lnTo>
                  <a:lnTo>
                    <a:pt x="4951428" y="191223"/>
                  </a:lnTo>
                  <a:lnTo>
                    <a:pt x="0" y="191223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D0A0A">
                    <a:alpha val="100000"/>
                  </a:srgbClr>
                </a:gs>
                <a:gs pos="100000">
                  <a:srgbClr val="12010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76984" y="2358809"/>
            <a:ext cx="1009279" cy="1009279"/>
          </a:xfrm>
          <a:custGeom>
            <a:avLst/>
            <a:gdLst/>
            <a:ahLst/>
            <a:cxnLst/>
            <a:rect l="l" t="t" r="r" b="b"/>
            <a:pathLst>
              <a:path w="1009279" h="1009279">
                <a:moveTo>
                  <a:pt x="0" y="0"/>
                </a:moveTo>
                <a:lnTo>
                  <a:pt x="1009279" y="0"/>
                </a:lnTo>
                <a:lnTo>
                  <a:pt x="1009279" y="1009279"/>
                </a:lnTo>
                <a:lnTo>
                  <a:pt x="0" y="1009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76984" y="4134221"/>
            <a:ext cx="1009279" cy="1009279"/>
          </a:xfrm>
          <a:custGeom>
            <a:avLst/>
            <a:gdLst/>
            <a:ahLst/>
            <a:cxnLst/>
            <a:rect l="l" t="t" r="r" b="b"/>
            <a:pathLst>
              <a:path w="1009279" h="1009279">
                <a:moveTo>
                  <a:pt x="0" y="0"/>
                </a:moveTo>
                <a:lnTo>
                  <a:pt x="1009279" y="0"/>
                </a:lnTo>
                <a:lnTo>
                  <a:pt x="1009279" y="1009279"/>
                </a:lnTo>
                <a:lnTo>
                  <a:pt x="0" y="10092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791077" y="7353451"/>
            <a:ext cx="10972800" cy="3672604"/>
          </a:xfrm>
          <a:custGeom>
            <a:avLst/>
            <a:gdLst/>
            <a:ahLst/>
            <a:cxnLst/>
            <a:rect l="l" t="t" r="r" b="b"/>
            <a:pathLst>
              <a:path w="10972800" h="3672604">
                <a:moveTo>
                  <a:pt x="0" y="0"/>
                </a:moveTo>
                <a:lnTo>
                  <a:pt x="10972800" y="0"/>
                </a:lnTo>
                <a:lnTo>
                  <a:pt x="10972800" y="3672604"/>
                </a:lnTo>
                <a:lnTo>
                  <a:pt x="0" y="36726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0595" b="-734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337503" y="1096904"/>
            <a:ext cx="11612994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9"/>
              </a:lnSpc>
            </a:pPr>
            <a:r>
              <a:rPr lang="en-US" sz="5032">
                <a:solidFill>
                  <a:srgbClr val="960000"/>
                </a:solidFill>
                <a:latin typeface="Poppins Bold"/>
              </a:rPr>
              <a:t>I propose...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521391"/>
            <a:ext cx="15524753" cy="2073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0"/>
              </a:lnSpc>
            </a:pPr>
            <a:r>
              <a:rPr lang="en-US" sz="3864">
                <a:solidFill>
                  <a:srgbClr val="000000"/>
                </a:solidFill>
                <a:latin typeface="Poppins Medium"/>
              </a:rPr>
              <a:t>CMHS Director form a subcommittee for infrastructure enhancement</a:t>
            </a:r>
          </a:p>
          <a:p>
            <a:pPr algn="ctr">
              <a:lnSpc>
                <a:spcPts val="5410"/>
              </a:lnSpc>
              <a:spcBef>
                <a:spcPct val="0"/>
              </a:spcBef>
            </a:pPr>
            <a:endParaRPr lang="en-US" sz="3864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1623" y="4282492"/>
            <a:ext cx="15524753" cy="2073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0"/>
              </a:lnSpc>
            </a:pPr>
            <a:r>
              <a:rPr lang="en-US" sz="3864">
                <a:solidFill>
                  <a:srgbClr val="000000"/>
                </a:solidFill>
                <a:latin typeface="Poppins Medium"/>
              </a:rPr>
              <a:t>Per NAC Charter and CMHS approval, arrange workshops, conferences, and publications</a:t>
            </a:r>
          </a:p>
          <a:p>
            <a:pPr algn="ctr">
              <a:lnSpc>
                <a:spcPts val="5410"/>
              </a:lnSpc>
              <a:spcBef>
                <a:spcPct val="0"/>
              </a:spcBef>
            </a:pPr>
            <a:endParaRPr lang="en-US" sz="3864">
              <a:solidFill>
                <a:srgbClr val="000000"/>
              </a:solidFill>
              <a:latin typeface="Poppins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94771" y="1750991"/>
            <a:ext cx="10535988" cy="1048650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rgbClr val="6B676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203296" y="-117176"/>
            <a:ext cx="14753038" cy="3370693"/>
            <a:chOff x="0" y="0"/>
            <a:chExt cx="819809" cy="1873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9809" cy="187305"/>
            </a:xfrm>
            <a:custGeom>
              <a:avLst/>
              <a:gdLst/>
              <a:ahLst/>
              <a:cxnLst/>
              <a:rect l="l" t="t" r="r" b="b"/>
              <a:pathLst>
                <a:path w="819809" h="187305">
                  <a:moveTo>
                    <a:pt x="203200" y="0"/>
                  </a:moveTo>
                  <a:lnTo>
                    <a:pt x="616609" y="0"/>
                  </a:lnTo>
                  <a:lnTo>
                    <a:pt x="819809" y="187305"/>
                  </a:lnTo>
                  <a:lnTo>
                    <a:pt x="0" y="187305"/>
                  </a:lnTo>
                  <a:lnTo>
                    <a:pt x="203200" y="0"/>
                  </a:lnTo>
                </a:path>
              </a:pathLst>
            </a:custGeom>
            <a:gradFill rotWithShape="1">
              <a:gsLst>
                <a:gs pos="0">
                  <a:srgbClr val="CD0A0A">
                    <a:alpha val="100000"/>
                  </a:srgbClr>
                </a:gs>
                <a:gs pos="100000">
                  <a:srgbClr val="100F1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900625" y="4774727"/>
            <a:ext cx="6704358" cy="4114800"/>
          </a:xfrm>
          <a:custGeom>
            <a:avLst/>
            <a:gdLst/>
            <a:ahLst/>
            <a:cxnLst/>
            <a:rect l="l" t="t" r="r" b="b"/>
            <a:pathLst>
              <a:path w="6704358" h="4114800">
                <a:moveTo>
                  <a:pt x="0" y="0"/>
                </a:moveTo>
                <a:lnTo>
                  <a:pt x="6704359" y="0"/>
                </a:lnTo>
                <a:lnTo>
                  <a:pt x="67043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98738" y="455591"/>
            <a:ext cx="6726232" cy="25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0"/>
              </a:lnSpc>
            </a:pPr>
            <a:r>
              <a:rPr lang="en-US" sz="3433">
                <a:solidFill>
                  <a:srgbClr val="FFFFFF"/>
                </a:solidFill>
                <a:latin typeface="TT Hoves Bold"/>
              </a:rPr>
              <a:t>Use The Certified Community Behavioral Health Clinics (CCBHCs) As The Cornerstone Of The Plan</a:t>
            </a:r>
          </a:p>
          <a:p>
            <a:pPr>
              <a:lnSpc>
                <a:spcPts val="4120"/>
              </a:lnSpc>
            </a:pPr>
            <a:endParaRPr lang="en-US" sz="3433">
              <a:solidFill>
                <a:srgbClr val="FFFFFF"/>
              </a:solidFill>
              <a:latin typeface="TT Hove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415733" y="1980160"/>
            <a:ext cx="8433917" cy="619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9"/>
              </a:lnSpc>
            </a:pPr>
            <a:r>
              <a:rPr lang="en-US" sz="3230" dirty="0">
                <a:solidFill>
                  <a:srgbClr val="000000"/>
                </a:solidFill>
                <a:latin typeface="Poppins"/>
              </a:rPr>
              <a:t>CCBHCs provide broad mental health and substance service.</a:t>
            </a:r>
          </a:p>
          <a:p>
            <a:pPr>
              <a:lnSpc>
                <a:spcPts val="4909"/>
              </a:lnSpc>
            </a:pPr>
            <a:r>
              <a:rPr lang="en-US" sz="3230" dirty="0">
                <a:solidFill>
                  <a:srgbClr val="000000"/>
                </a:solidFill>
                <a:latin typeface="Poppins"/>
              </a:rPr>
              <a:t>500 centers across 46 states serving 2.1 million </a:t>
            </a:r>
          </a:p>
          <a:p>
            <a:pPr>
              <a:lnSpc>
                <a:spcPts val="4909"/>
              </a:lnSpc>
            </a:pPr>
            <a:r>
              <a:rPr lang="en-US" sz="3230" dirty="0">
                <a:solidFill>
                  <a:srgbClr val="000000"/>
                </a:solidFill>
                <a:latin typeface="Poppins"/>
              </a:rPr>
              <a:t>The National Council for Mental Wellbeing provides national technical assistance. </a:t>
            </a:r>
          </a:p>
          <a:p>
            <a:pPr>
              <a:lnSpc>
                <a:spcPts val="4909"/>
              </a:lnSpc>
            </a:pPr>
            <a:r>
              <a:rPr lang="en-US" sz="3230" dirty="0">
                <a:solidFill>
                  <a:srgbClr val="000000"/>
                </a:solidFill>
                <a:latin typeface="Poppins"/>
              </a:rPr>
              <a:t>Sites contracted electronic health records providers , e. g. Netsmart serves 178 centers in 38 states.</a:t>
            </a:r>
          </a:p>
        </p:txBody>
      </p:sp>
      <p:sp>
        <p:nvSpPr>
          <p:cNvPr id="10" name="Freeform 10"/>
          <p:cNvSpPr/>
          <p:nvPr/>
        </p:nvSpPr>
        <p:spPr>
          <a:xfrm>
            <a:off x="3173223" y="819422"/>
            <a:ext cx="15286122" cy="9381858"/>
          </a:xfrm>
          <a:custGeom>
            <a:avLst/>
            <a:gdLst/>
            <a:ahLst/>
            <a:cxnLst/>
            <a:rect l="l" t="t" r="r" b="b"/>
            <a:pathLst>
              <a:path w="15286122" h="9381858">
                <a:moveTo>
                  <a:pt x="0" y="0"/>
                </a:moveTo>
                <a:lnTo>
                  <a:pt x="15286122" y="0"/>
                </a:lnTo>
                <a:lnTo>
                  <a:pt x="15286122" y="9381858"/>
                </a:lnTo>
                <a:lnTo>
                  <a:pt x="0" y="9381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8632641" y="2113510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680266" y="3253517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680266" y="4558698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680266" y="6397498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ECE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ECE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ECE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ECE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98891">
            <a:off x="659695" y="4528216"/>
            <a:ext cx="19753152" cy="9876576"/>
          </a:xfrm>
          <a:custGeom>
            <a:avLst/>
            <a:gdLst/>
            <a:ahLst/>
            <a:cxnLst/>
            <a:rect l="l" t="t" r="r" b="b"/>
            <a:pathLst>
              <a:path w="19753152" h="9876576">
                <a:moveTo>
                  <a:pt x="0" y="0"/>
                </a:moveTo>
                <a:lnTo>
                  <a:pt x="19753152" y="0"/>
                </a:lnTo>
                <a:lnTo>
                  <a:pt x="19753152" y="9876576"/>
                </a:lnTo>
                <a:lnTo>
                  <a:pt x="0" y="987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880982" y="-566844"/>
            <a:ext cx="12152746" cy="11420689"/>
            <a:chOff x="0" y="0"/>
            <a:chExt cx="1312655" cy="12335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12655" cy="1233583"/>
            </a:xfrm>
            <a:custGeom>
              <a:avLst/>
              <a:gdLst/>
              <a:ahLst/>
              <a:cxnLst/>
              <a:rect l="l" t="t" r="r" b="b"/>
              <a:pathLst>
                <a:path w="1312655" h="1233583">
                  <a:moveTo>
                    <a:pt x="656328" y="0"/>
                  </a:moveTo>
                  <a:cubicBezTo>
                    <a:pt x="293848" y="0"/>
                    <a:pt x="0" y="276147"/>
                    <a:pt x="0" y="616792"/>
                  </a:cubicBezTo>
                  <a:cubicBezTo>
                    <a:pt x="0" y="957436"/>
                    <a:pt x="293848" y="1233583"/>
                    <a:pt x="656328" y="1233583"/>
                  </a:cubicBezTo>
                  <a:cubicBezTo>
                    <a:pt x="1018807" y="1233583"/>
                    <a:pt x="1312655" y="957436"/>
                    <a:pt x="1312655" y="616792"/>
                  </a:cubicBezTo>
                  <a:cubicBezTo>
                    <a:pt x="1312655" y="276147"/>
                    <a:pt x="1018807" y="0"/>
                    <a:pt x="656328" y="0"/>
                  </a:cubicBezTo>
                </a:path>
              </a:pathLst>
            </a:custGeom>
            <a:solidFill>
              <a:srgbClr val="F8D0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17453" y="444546"/>
            <a:ext cx="10373045" cy="1886919"/>
            <a:chOff x="0" y="0"/>
            <a:chExt cx="2731995" cy="4969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31995" cy="496966"/>
            </a:xfrm>
            <a:custGeom>
              <a:avLst/>
              <a:gdLst/>
              <a:ahLst/>
              <a:cxnLst/>
              <a:rect l="l" t="t" r="r" b="b"/>
              <a:pathLst>
                <a:path w="2731995" h="496966">
                  <a:moveTo>
                    <a:pt x="0" y="0"/>
                  </a:moveTo>
                  <a:lnTo>
                    <a:pt x="2731995" y="0"/>
                  </a:lnTo>
                  <a:lnTo>
                    <a:pt x="2731995" y="496966"/>
                  </a:lnTo>
                  <a:lnTo>
                    <a:pt x="0" y="49696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D30000">
                    <a:alpha val="100000"/>
                  </a:srgbClr>
                </a:gs>
                <a:gs pos="100000">
                  <a:srgbClr val="34343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155591" y="-372749"/>
            <a:ext cx="12152746" cy="11420689"/>
            <a:chOff x="0" y="0"/>
            <a:chExt cx="1312655" cy="12335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12655" cy="1233583"/>
            </a:xfrm>
            <a:custGeom>
              <a:avLst/>
              <a:gdLst/>
              <a:ahLst/>
              <a:cxnLst/>
              <a:rect l="l" t="t" r="r" b="b"/>
              <a:pathLst>
                <a:path w="1312655" h="1233583">
                  <a:moveTo>
                    <a:pt x="656328" y="0"/>
                  </a:moveTo>
                  <a:cubicBezTo>
                    <a:pt x="293848" y="0"/>
                    <a:pt x="0" y="276147"/>
                    <a:pt x="0" y="616792"/>
                  </a:cubicBezTo>
                  <a:cubicBezTo>
                    <a:pt x="0" y="957436"/>
                    <a:pt x="293848" y="1233583"/>
                    <a:pt x="656328" y="1233583"/>
                  </a:cubicBezTo>
                  <a:cubicBezTo>
                    <a:pt x="1018807" y="1233583"/>
                    <a:pt x="1312655" y="957436"/>
                    <a:pt x="1312655" y="616792"/>
                  </a:cubicBezTo>
                  <a:cubicBezTo>
                    <a:pt x="1312655" y="276147"/>
                    <a:pt x="1018807" y="0"/>
                    <a:pt x="656328" y="0"/>
                  </a:cubicBezTo>
                </a:path>
              </a:pathLst>
            </a:custGeom>
            <a:gradFill rotWithShape="1">
              <a:gsLst>
                <a:gs pos="0">
                  <a:srgbClr val="D30000">
                    <a:alpha val="100000"/>
                  </a:srgbClr>
                </a:gs>
                <a:gs pos="100000">
                  <a:srgbClr val="34343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0536271" y="-372749"/>
            <a:ext cx="10585412" cy="10544063"/>
            <a:chOff x="0" y="0"/>
            <a:chExt cx="6502400" cy="6477000"/>
          </a:xfrm>
        </p:grpSpPr>
        <p:sp>
          <p:nvSpPr>
            <p:cNvPr id="13" name="Freeform 1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D3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5095" y="2755295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75095" y="3742374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75095" y="4767553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75095" y="5802257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375095" y="6851351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75095" y="8382494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373839" y="7347790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117907" y="2688620"/>
            <a:ext cx="8886541" cy="820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0"/>
              </a:lnSpc>
            </a:pPr>
            <a:r>
              <a:rPr lang="en-US" sz="2750" dirty="0">
                <a:solidFill>
                  <a:srgbClr val="323232"/>
                </a:solidFill>
                <a:latin typeface="Poppins Ultra-Bold"/>
              </a:rPr>
              <a:t>Explore financial support through existing or new grants </a:t>
            </a:r>
          </a:p>
          <a:p>
            <a:pPr>
              <a:lnSpc>
                <a:spcPts val="4070"/>
              </a:lnSpc>
            </a:pPr>
            <a:r>
              <a:rPr lang="en-US" sz="2750" dirty="0">
                <a:solidFill>
                  <a:srgbClr val="323232"/>
                </a:solidFill>
                <a:latin typeface="Poppins Ultra-Bold"/>
              </a:rPr>
              <a:t>Collaborate with the Technical Assistance Center</a:t>
            </a:r>
          </a:p>
          <a:p>
            <a:pPr>
              <a:lnSpc>
                <a:spcPts val="4070"/>
              </a:lnSpc>
            </a:pPr>
            <a:r>
              <a:rPr lang="en-US" sz="2750" dirty="0">
                <a:solidFill>
                  <a:srgbClr val="323232"/>
                </a:solidFill>
                <a:latin typeface="Poppins Ultra-Bold"/>
              </a:rPr>
              <a:t>Partner with EHR contractors to capturing data voluntarily collected </a:t>
            </a:r>
          </a:p>
          <a:p>
            <a:pPr>
              <a:lnSpc>
                <a:spcPts val="4070"/>
              </a:lnSpc>
            </a:pPr>
            <a:r>
              <a:rPr lang="en-US" sz="2750" dirty="0">
                <a:solidFill>
                  <a:srgbClr val="323232"/>
                </a:solidFill>
                <a:latin typeface="Poppins Ultra-Bold"/>
              </a:rPr>
              <a:t>Collaborate with researchers, providers, and community members to define data needs</a:t>
            </a:r>
          </a:p>
          <a:p>
            <a:pPr>
              <a:lnSpc>
                <a:spcPts val="4070"/>
              </a:lnSpc>
            </a:pPr>
            <a:r>
              <a:rPr lang="en-US" sz="2750" dirty="0">
                <a:solidFill>
                  <a:srgbClr val="323232"/>
                </a:solidFill>
                <a:latin typeface="Poppins Ultra-Bold"/>
              </a:rPr>
              <a:t>Engage with other federal agencies </a:t>
            </a:r>
          </a:p>
          <a:p>
            <a:pPr>
              <a:lnSpc>
                <a:spcPts val="4070"/>
              </a:lnSpc>
            </a:pPr>
            <a:r>
              <a:rPr lang="en-US" sz="2750" dirty="0">
                <a:solidFill>
                  <a:srgbClr val="323232"/>
                </a:solidFill>
                <a:latin typeface="Poppins Ultra-Bold"/>
              </a:rPr>
              <a:t>Assess other infrastructure efforts in the U.S. and elsewhere</a:t>
            </a:r>
          </a:p>
          <a:p>
            <a:pPr>
              <a:lnSpc>
                <a:spcPts val="4070"/>
              </a:lnSpc>
            </a:pPr>
            <a:r>
              <a:rPr lang="en-US" sz="2750" dirty="0">
                <a:solidFill>
                  <a:srgbClr val="323232"/>
                </a:solidFill>
                <a:latin typeface="Poppins Ultra-Bold"/>
              </a:rPr>
              <a:t>Develop a model implementation plan, organizing workshops and conferences for stakeholders.</a:t>
            </a:r>
          </a:p>
          <a:p>
            <a:pPr>
              <a:lnSpc>
                <a:spcPts val="4070"/>
              </a:lnSpc>
            </a:pPr>
            <a:endParaRPr lang="en-US" sz="2750" dirty="0">
              <a:solidFill>
                <a:srgbClr val="323232"/>
              </a:solidFill>
              <a:latin typeface="Poppins Ultra-Bold"/>
            </a:endParaRPr>
          </a:p>
          <a:p>
            <a:pPr>
              <a:lnSpc>
                <a:spcPts val="3806"/>
              </a:lnSpc>
            </a:pPr>
            <a:endParaRPr lang="en-US" sz="2750" dirty="0">
              <a:solidFill>
                <a:srgbClr val="323232"/>
              </a:solidFill>
              <a:latin typeface="Poppins Ultra-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75095" y="740305"/>
            <a:ext cx="9780496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20"/>
              </a:lnSpc>
            </a:pPr>
            <a:r>
              <a:rPr lang="en-US" sz="4017">
                <a:solidFill>
                  <a:srgbClr val="FFFFFF"/>
                </a:solidFill>
                <a:latin typeface="Poppins Bold"/>
              </a:rPr>
              <a:t>SUGGESTIONS FOR</a:t>
            </a:r>
          </a:p>
          <a:p>
            <a:pPr>
              <a:lnSpc>
                <a:spcPts val="4820"/>
              </a:lnSpc>
            </a:pPr>
            <a:r>
              <a:rPr lang="en-US" sz="4017">
                <a:solidFill>
                  <a:srgbClr val="FFFFFF"/>
                </a:solidFill>
                <a:latin typeface="Poppins Bold"/>
              </a:rPr>
              <a:t>SUBCOMMITTEE ACTIVITIES...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98860" y="1514716"/>
            <a:ext cx="14120376" cy="8772284"/>
          </a:xfrm>
          <a:custGeom>
            <a:avLst/>
            <a:gdLst/>
            <a:ahLst/>
            <a:cxnLst/>
            <a:rect l="l" t="t" r="r" b="b"/>
            <a:pathLst>
              <a:path w="14120376" h="8772284">
                <a:moveTo>
                  <a:pt x="0" y="0"/>
                </a:moveTo>
                <a:lnTo>
                  <a:pt x="14120376" y="0"/>
                </a:lnTo>
                <a:lnTo>
                  <a:pt x="14120376" y="8772284"/>
                </a:lnTo>
                <a:lnTo>
                  <a:pt x="0" y="87722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03770" y="-353340"/>
            <a:ext cx="12152746" cy="11420689"/>
            <a:chOff x="0" y="0"/>
            <a:chExt cx="1312655" cy="12335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12655" cy="1233583"/>
            </a:xfrm>
            <a:custGeom>
              <a:avLst/>
              <a:gdLst/>
              <a:ahLst/>
              <a:cxnLst/>
              <a:rect l="l" t="t" r="r" b="b"/>
              <a:pathLst>
                <a:path w="1312655" h="1233583">
                  <a:moveTo>
                    <a:pt x="656328" y="0"/>
                  </a:moveTo>
                  <a:cubicBezTo>
                    <a:pt x="293848" y="0"/>
                    <a:pt x="0" y="276147"/>
                    <a:pt x="0" y="616792"/>
                  </a:cubicBezTo>
                  <a:cubicBezTo>
                    <a:pt x="0" y="957436"/>
                    <a:pt x="293848" y="1233583"/>
                    <a:pt x="656328" y="1233583"/>
                  </a:cubicBezTo>
                  <a:cubicBezTo>
                    <a:pt x="1018807" y="1233583"/>
                    <a:pt x="1312655" y="957436"/>
                    <a:pt x="1312655" y="616792"/>
                  </a:cubicBezTo>
                  <a:cubicBezTo>
                    <a:pt x="1312655" y="276147"/>
                    <a:pt x="1018807" y="0"/>
                    <a:pt x="656328" y="0"/>
                  </a:cubicBezTo>
                </a:path>
              </a:pathLst>
            </a:custGeom>
            <a:solidFill>
              <a:srgbClr val="F8D0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643432" y="-566844"/>
            <a:ext cx="12152746" cy="11420689"/>
            <a:chOff x="0" y="0"/>
            <a:chExt cx="1312655" cy="12335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12655" cy="1233583"/>
            </a:xfrm>
            <a:custGeom>
              <a:avLst/>
              <a:gdLst/>
              <a:ahLst/>
              <a:cxnLst/>
              <a:rect l="l" t="t" r="r" b="b"/>
              <a:pathLst>
                <a:path w="1312655" h="1233583">
                  <a:moveTo>
                    <a:pt x="656328" y="0"/>
                  </a:moveTo>
                  <a:cubicBezTo>
                    <a:pt x="293848" y="0"/>
                    <a:pt x="0" y="276147"/>
                    <a:pt x="0" y="616792"/>
                  </a:cubicBezTo>
                  <a:cubicBezTo>
                    <a:pt x="0" y="957436"/>
                    <a:pt x="293848" y="1233583"/>
                    <a:pt x="656328" y="1233583"/>
                  </a:cubicBezTo>
                  <a:cubicBezTo>
                    <a:pt x="1018807" y="1233583"/>
                    <a:pt x="1312655" y="957436"/>
                    <a:pt x="1312655" y="616792"/>
                  </a:cubicBezTo>
                  <a:cubicBezTo>
                    <a:pt x="1312655" y="276147"/>
                    <a:pt x="1018807" y="0"/>
                    <a:pt x="656328" y="0"/>
                  </a:cubicBezTo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C6292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77607" y="3999692"/>
            <a:ext cx="7063165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0"/>
              </a:lnSpc>
            </a:pPr>
            <a:r>
              <a:rPr lang="en-US" sz="4517">
                <a:solidFill>
                  <a:srgbClr val="FFFFFF"/>
                </a:solidFill>
                <a:latin typeface="Poppins Ultra-Bold"/>
              </a:rPr>
              <a:t>COMPOSITION OF NAC'S SUBCOMMITTEE</a:t>
            </a:r>
          </a:p>
          <a:p>
            <a:pPr>
              <a:lnSpc>
                <a:spcPts val="4460"/>
              </a:lnSpc>
            </a:pPr>
            <a:endParaRPr lang="en-US" sz="4517">
              <a:solidFill>
                <a:srgbClr val="FFFFFF"/>
              </a:solidFill>
              <a:latin typeface="Poppins Ultra-Bold"/>
            </a:endParaRPr>
          </a:p>
          <a:p>
            <a:pPr>
              <a:lnSpc>
                <a:spcPts val="5420"/>
              </a:lnSpc>
            </a:pPr>
            <a:endParaRPr lang="en-US" sz="4517">
              <a:solidFill>
                <a:srgbClr val="FFFFFF"/>
              </a:solidFill>
              <a:latin typeface="Poppins Ultra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830588" y="1584877"/>
            <a:ext cx="6128653" cy="930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Measurement-based care</a:t>
            </a:r>
          </a:p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Feedback systems</a:t>
            </a:r>
          </a:p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Evidence-based treatments </a:t>
            </a:r>
          </a:p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Decision support</a:t>
            </a:r>
          </a:p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Precision mental health</a:t>
            </a:r>
          </a:p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Causal data sciences </a:t>
            </a:r>
          </a:p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AI</a:t>
            </a:r>
          </a:p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Implementation science </a:t>
            </a:r>
          </a:p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Data systems </a:t>
            </a:r>
          </a:p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Privacy</a:t>
            </a:r>
          </a:p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Consumers </a:t>
            </a:r>
          </a:p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Families </a:t>
            </a:r>
          </a:p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Peer workers</a:t>
            </a:r>
          </a:p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Providers </a:t>
            </a:r>
          </a:p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Relevant agencies </a:t>
            </a:r>
          </a:p>
          <a:p>
            <a:pPr marL="579321" lvl="1" indent="-289660">
              <a:lnSpc>
                <a:spcPts val="3971"/>
              </a:lnSpc>
              <a:buFont typeface="Arial"/>
              <a:buChar char="•"/>
            </a:pPr>
            <a:r>
              <a:rPr lang="en-US" sz="2683" dirty="0">
                <a:solidFill>
                  <a:srgbClr val="323232"/>
                </a:solidFill>
                <a:latin typeface="Poppins Ultra-Bold"/>
              </a:rPr>
              <a:t>CCBHC researchers</a:t>
            </a:r>
          </a:p>
          <a:p>
            <a:pPr>
              <a:lnSpc>
                <a:spcPts val="3971"/>
              </a:lnSpc>
            </a:pPr>
            <a:endParaRPr lang="en-US" sz="2683" dirty="0">
              <a:solidFill>
                <a:srgbClr val="323232"/>
              </a:solidFill>
              <a:latin typeface="Poppins Ultra-Bold"/>
            </a:endParaRPr>
          </a:p>
          <a:p>
            <a:pPr>
              <a:lnSpc>
                <a:spcPts val="5014"/>
              </a:lnSpc>
            </a:pPr>
            <a:endParaRPr lang="en-US" sz="2683" dirty="0">
              <a:solidFill>
                <a:srgbClr val="323232"/>
              </a:solidFill>
              <a:latin typeface="Poppins Ultra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509314" y="518567"/>
            <a:ext cx="8266554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20"/>
              </a:lnSpc>
            </a:pPr>
            <a:r>
              <a:rPr lang="en-US" sz="4017">
                <a:solidFill>
                  <a:srgbClr val="000000"/>
                </a:solidFill>
                <a:latin typeface="Poppins Ultra-Bold"/>
              </a:rPr>
              <a:t>CREATE EXPERT WORK GROUPS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D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1954" y="0"/>
            <a:ext cx="18799954" cy="1696525"/>
            <a:chOff x="0" y="0"/>
            <a:chExt cx="4951428" cy="446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1428" cy="446821"/>
            </a:xfrm>
            <a:custGeom>
              <a:avLst/>
              <a:gdLst/>
              <a:ahLst/>
              <a:cxnLst/>
              <a:rect l="l" t="t" r="r" b="b"/>
              <a:pathLst>
                <a:path w="4951428" h="446821">
                  <a:moveTo>
                    <a:pt x="0" y="0"/>
                  </a:moveTo>
                  <a:lnTo>
                    <a:pt x="4951428" y="0"/>
                  </a:lnTo>
                  <a:lnTo>
                    <a:pt x="4951428" y="446821"/>
                  </a:lnTo>
                  <a:lnTo>
                    <a:pt x="0" y="44682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D0A0A">
                    <a:alpha val="100000"/>
                  </a:srgbClr>
                </a:gs>
                <a:gs pos="100000">
                  <a:srgbClr val="12010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857718" y="2795421"/>
            <a:ext cx="8171644" cy="6029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65"/>
              </a:lnSpc>
            </a:pPr>
            <a:r>
              <a:rPr lang="en-US" sz="2649" spc="-71" dirty="0">
                <a:solidFill>
                  <a:srgbClr val="000000"/>
                </a:solidFill>
                <a:latin typeface="Poppins Bold"/>
              </a:rPr>
              <a:t>Expand existing partnership with Netsmart and the National Council for research data warehousing</a:t>
            </a:r>
          </a:p>
          <a:p>
            <a:pPr algn="just">
              <a:lnSpc>
                <a:spcPts val="4265"/>
              </a:lnSpc>
            </a:pPr>
            <a:r>
              <a:rPr lang="en-US" sz="2649" spc="-71" dirty="0">
                <a:solidFill>
                  <a:srgbClr val="000000"/>
                </a:solidFill>
                <a:latin typeface="Poppins Bold"/>
              </a:rPr>
              <a:t>Possible inclusion of joint SAMHSA/NIMH implementation science project.</a:t>
            </a:r>
          </a:p>
          <a:p>
            <a:pPr algn="just">
              <a:lnSpc>
                <a:spcPts val="4265"/>
              </a:lnSpc>
            </a:pPr>
            <a:r>
              <a:rPr lang="en-US" sz="2649" spc="-71" dirty="0">
                <a:solidFill>
                  <a:srgbClr val="000000"/>
                </a:solidFill>
                <a:latin typeface="Poppins Bold"/>
              </a:rPr>
              <a:t>Collaborate with SAMHSA Expansion Grant Implementation Science Pilot Projects</a:t>
            </a:r>
          </a:p>
          <a:p>
            <a:pPr algn="just">
              <a:lnSpc>
                <a:spcPts val="4265"/>
              </a:lnSpc>
            </a:pPr>
            <a:r>
              <a:rPr lang="en-US" sz="2649" spc="-71" dirty="0">
                <a:solidFill>
                  <a:srgbClr val="000000"/>
                </a:solidFill>
                <a:latin typeface="Poppins Bold"/>
              </a:rPr>
              <a:t>The subcommittee can conduct studies, host events, and publish recommendations with support from CMHS.</a:t>
            </a:r>
          </a:p>
          <a:p>
            <a:pPr>
              <a:lnSpc>
                <a:spcPts val="4265"/>
              </a:lnSpc>
            </a:pPr>
            <a:endParaRPr lang="en-US" sz="2649" spc="-71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58638" y="2868398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58638" y="3369702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58638" y="4457101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58638" y="5514050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58638" y="6605904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144000" y="2813396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144000" y="4413596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144000" y="5514050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153525" y="6586854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5176194" y="1861494"/>
            <a:ext cx="8006406" cy="8006406"/>
          </a:xfrm>
          <a:custGeom>
            <a:avLst/>
            <a:gdLst/>
            <a:ahLst/>
            <a:cxnLst/>
            <a:rect l="l" t="t" r="r" b="b"/>
            <a:pathLst>
              <a:path w="8006406" h="8006406">
                <a:moveTo>
                  <a:pt x="0" y="0"/>
                </a:moveTo>
                <a:lnTo>
                  <a:pt x="8006406" y="0"/>
                </a:lnTo>
                <a:lnTo>
                  <a:pt x="8006406" y="8006405"/>
                </a:lnTo>
                <a:lnTo>
                  <a:pt x="0" y="8006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978837" y="248010"/>
            <a:ext cx="14330325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9"/>
              </a:lnSpc>
            </a:pPr>
            <a:r>
              <a:rPr lang="en-US" sz="3932">
                <a:solidFill>
                  <a:srgbClr val="FFFFFF"/>
                </a:solidFill>
                <a:latin typeface="Poppins Bold"/>
              </a:rPr>
              <a:t>Advantages of Collaborating With CCBHCs and Others in Planning A Refined Infrastructure</a:t>
            </a:r>
          </a:p>
          <a:p>
            <a:pPr algn="ctr">
              <a:lnSpc>
                <a:spcPts val="4719"/>
              </a:lnSpc>
            </a:pPr>
            <a:endParaRPr lang="en-US" sz="3932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2811248"/>
            <a:ext cx="7602863" cy="531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5"/>
              </a:lnSpc>
            </a:pPr>
            <a:r>
              <a:rPr lang="en-US" sz="2649" spc="-58" dirty="0">
                <a:solidFill>
                  <a:srgbClr val="000000"/>
                </a:solidFill>
                <a:latin typeface="Poppins Bold"/>
              </a:rPr>
              <a:t>The Centers' goals align with this proposal</a:t>
            </a:r>
          </a:p>
          <a:p>
            <a:pPr>
              <a:lnSpc>
                <a:spcPts val="4265"/>
              </a:lnSpc>
            </a:pPr>
            <a:r>
              <a:rPr lang="en-US" sz="2649" spc="-58" dirty="0">
                <a:solidFill>
                  <a:srgbClr val="000000"/>
                </a:solidFill>
                <a:latin typeface="Poppins Bold"/>
              </a:rPr>
              <a:t>Existing grants already include funds for many activities. </a:t>
            </a:r>
          </a:p>
          <a:p>
            <a:pPr>
              <a:lnSpc>
                <a:spcPts val="4265"/>
              </a:lnSpc>
            </a:pPr>
            <a:r>
              <a:rPr lang="en-US" sz="2649" spc="-58" dirty="0">
                <a:solidFill>
                  <a:srgbClr val="000000"/>
                </a:solidFill>
                <a:latin typeface="Poppins Bold"/>
              </a:rPr>
              <a:t>An adaptable EHR system is ready for proposed activities. </a:t>
            </a:r>
          </a:p>
          <a:p>
            <a:pPr>
              <a:lnSpc>
                <a:spcPts val="4265"/>
              </a:lnSpc>
            </a:pPr>
            <a:r>
              <a:rPr lang="en-US" sz="2649" spc="-58" dirty="0">
                <a:solidFill>
                  <a:srgbClr val="000000"/>
                </a:solidFill>
                <a:latin typeface="Poppins Bold"/>
              </a:rPr>
              <a:t>The Technical Assistance Center can provide needed training.</a:t>
            </a:r>
          </a:p>
          <a:p>
            <a:pPr>
              <a:lnSpc>
                <a:spcPts val="4265"/>
              </a:lnSpc>
            </a:pPr>
            <a:r>
              <a:rPr lang="en-US" sz="2649" spc="-58" dirty="0">
                <a:solidFill>
                  <a:srgbClr val="000000"/>
                </a:solidFill>
                <a:latin typeface="Poppins Bold"/>
              </a:rPr>
              <a:t>Optional measures are possible without alteration to CMH’s reporting system (NOMS)</a:t>
            </a:r>
          </a:p>
          <a:p>
            <a:pPr>
              <a:lnSpc>
                <a:spcPts val="4265"/>
              </a:lnSpc>
            </a:pPr>
            <a:endParaRPr lang="en-US" sz="2649" spc="-58" dirty="0">
              <a:solidFill>
                <a:srgbClr val="000000"/>
              </a:solidFill>
              <a:latin typeface="Poppins 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4442327" y="9988729"/>
            <a:ext cx="16552314" cy="836433"/>
            <a:chOff x="0" y="0"/>
            <a:chExt cx="8042321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042321" cy="406400"/>
            </a:xfrm>
            <a:custGeom>
              <a:avLst/>
              <a:gdLst/>
              <a:ahLst/>
              <a:cxnLst/>
              <a:rect l="l" t="t" r="r" b="b"/>
              <a:pathLst>
                <a:path w="8042321" h="406400">
                  <a:moveTo>
                    <a:pt x="7839121" y="0"/>
                  </a:moveTo>
                  <a:cubicBezTo>
                    <a:pt x="7951346" y="0"/>
                    <a:pt x="8042321" y="90976"/>
                    <a:pt x="8042321" y="203200"/>
                  </a:cubicBezTo>
                  <a:cubicBezTo>
                    <a:pt x="8042321" y="315424"/>
                    <a:pt x="7951346" y="406400"/>
                    <a:pt x="783912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7839121" y="0"/>
                  </a:lnTo>
                </a:path>
              </a:pathLst>
            </a:custGeom>
            <a:gradFill rotWithShape="1">
              <a:gsLst>
                <a:gs pos="0">
                  <a:srgbClr val="D30000">
                    <a:alpha val="100000"/>
                  </a:srgbClr>
                </a:gs>
                <a:gs pos="100000">
                  <a:srgbClr val="0B0B0B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175557" y="9988729"/>
            <a:ext cx="7467058" cy="967476"/>
            <a:chOff x="0" y="0"/>
            <a:chExt cx="3136627" cy="40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36627" cy="406400"/>
            </a:xfrm>
            <a:custGeom>
              <a:avLst/>
              <a:gdLst/>
              <a:ahLst/>
              <a:cxnLst/>
              <a:rect l="l" t="t" r="r" b="b"/>
              <a:pathLst>
                <a:path w="3136627" h="406400">
                  <a:moveTo>
                    <a:pt x="2933427" y="0"/>
                  </a:moveTo>
                  <a:cubicBezTo>
                    <a:pt x="3045651" y="0"/>
                    <a:pt x="3136627" y="90976"/>
                    <a:pt x="3136627" y="203200"/>
                  </a:cubicBezTo>
                  <a:cubicBezTo>
                    <a:pt x="3136627" y="315424"/>
                    <a:pt x="3045651" y="406400"/>
                    <a:pt x="293342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2933427" y="0"/>
                  </a:lnTo>
                </a:path>
              </a:pathLst>
            </a:custGeom>
            <a:solidFill>
              <a:srgbClr val="3232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442327" y="9988729"/>
            <a:ext cx="16552314" cy="836433"/>
            <a:chOff x="0" y="0"/>
            <a:chExt cx="8042321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42321" cy="406400"/>
            </a:xfrm>
            <a:custGeom>
              <a:avLst/>
              <a:gdLst/>
              <a:ahLst/>
              <a:cxnLst/>
              <a:rect l="l" t="t" r="r" b="b"/>
              <a:pathLst>
                <a:path w="8042321" h="406400">
                  <a:moveTo>
                    <a:pt x="7839121" y="0"/>
                  </a:moveTo>
                  <a:cubicBezTo>
                    <a:pt x="7951346" y="0"/>
                    <a:pt x="8042321" y="90976"/>
                    <a:pt x="8042321" y="203200"/>
                  </a:cubicBezTo>
                  <a:cubicBezTo>
                    <a:pt x="8042321" y="315424"/>
                    <a:pt x="7951346" y="406400"/>
                    <a:pt x="783912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7839121" y="0"/>
                  </a:lnTo>
                </a:path>
              </a:pathLst>
            </a:custGeom>
            <a:gradFill rotWithShape="1">
              <a:gsLst>
                <a:gs pos="0">
                  <a:srgbClr val="D30000">
                    <a:alpha val="100000"/>
                  </a:srgbClr>
                </a:gs>
                <a:gs pos="100000">
                  <a:srgbClr val="0B0B0B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798891">
            <a:off x="659695" y="5136030"/>
            <a:ext cx="19753152" cy="9876576"/>
          </a:xfrm>
          <a:custGeom>
            <a:avLst/>
            <a:gdLst/>
            <a:ahLst/>
            <a:cxnLst/>
            <a:rect l="l" t="t" r="r" b="b"/>
            <a:pathLst>
              <a:path w="19753152" h="9876576">
                <a:moveTo>
                  <a:pt x="0" y="0"/>
                </a:moveTo>
                <a:lnTo>
                  <a:pt x="19753152" y="0"/>
                </a:lnTo>
                <a:lnTo>
                  <a:pt x="19753152" y="9876576"/>
                </a:lnTo>
                <a:lnTo>
                  <a:pt x="0" y="98765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2925483">
            <a:off x="5978889" y="4633519"/>
            <a:ext cx="15026802" cy="1591351"/>
          </a:xfrm>
          <a:custGeom>
            <a:avLst/>
            <a:gdLst/>
            <a:ahLst/>
            <a:cxnLst/>
            <a:rect l="l" t="t" r="r" b="b"/>
            <a:pathLst>
              <a:path w="15026802" h="1591351">
                <a:moveTo>
                  <a:pt x="0" y="0"/>
                </a:moveTo>
                <a:lnTo>
                  <a:pt x="15026802" y="0"/>
                </a:lnTo>
                <a:lnTo>
                  <a:pt x="15026802" y="1591350"/>
                </a:lnTo>
                <a:lnTo>
                  <a:pt x="0" y="1591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3978888" y="861309"/>
            <a:ext cx="16810391" cy="1442824"/>
            <a:chOff x="0" y="0"/>
            <a:chExt cx="1629396" cy="1398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29396" cy="139850"/>
            </a:xfrm>
            <a:custGeom>
              <a:avLst/>
              <a:gdLst/>
              <a:ahLst/>
              <a:cxnLst/>
              <a:rect l="l" t="t" r="r" b="b"/>
              <a:pathLst>
                <a:path w="1629396" h="139850">
                  <a:moveTo>
                    <a:pt x="1426196" y="0"/>
                  </a:moveTo>
                  <a:lnTo>
                    <a:pt x="0" y="0"/>
                  </a:lnTo>
                  <a:lnTo>
                    <a:pt x="203200" y="139850"/>
                  </a:lnTo>
                  <a:lnTo>
                    <a:pt x="1629396" y="139850"/>
                  </a:lnTo>
                  <a:lnTo>
                    <a:pt x="1426196" y="0"/>
                  </a:lnTo>
                </a:path>
              </a:pathLst>
            </a:custGeom>
            <a:gradFill rotWithShape="1">
              <a:gsLst>
                <a:gs pos="0">
                  <a:srgbClr val="FA0101">
                    <a:alpha val="100000"/>
                  </a:srgbClr>
                </a:gs>
                <a:gs pos="100000">
                  <a:srgbClr val="0B0B0B">
                    <a:alpha val="100000"/>
                  </a:srgbClr>
                </a:gs>
              </a:gsLst>
              <a:lin ang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02760" y="1165629"/>
            <a:ext cx="8441240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0"/>
              </a:lnSpc>
            </a:pPr>
            <a:r>
              <a:rPr lang="en-US" sz="5317">
                <a:solidFill>
                  <a:srgbClr val="FFFFFF"/>
                </a:solidFill>
                <a:latin typeface="Poppins Bold"/>
              </a:rPr>
              <a:t>CONCLUSIONS</a:t>
            </a:r>
          </a:p>
          <a:p>
            <a:pPr>
              <a:lnSpc>
                <a:spcPts val="6380"/>
              </a:lnSpc>
            </a:pPr>
            <a:endParaRPr lang="en-US" sz="5317">
              <a:solidFill>
                <a:srgbClr val="FFFFFF"/>
              </a:solidFill>
              <a:latin typeface="Poppins Bold"/>
            </a:endParaRP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046979" y="0"/>
            <a:ext cx="9241021" cy="10396149"/>
            <a:chOff x="0" y="0"/>
            <a:chExt cx="5370413" cy="60417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blipFill>
              <a:blip r:embed="rId6"/>
              <a:stretch>
                <a:fillRect l="-34375" r="-343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37678" y="3302874"/>
            <a:ext cx="930164" cy="93016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8D0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402261" y="3467457"/>
            <a:ext cx="600999" cy="600999"/>
          </a:xfrm>
          <a:custGeom>
            <a:avLst/>
            <a:gdLst/>
            <a:ahLst/>
            <a:cxnLst/>
            <a:rect l="l" t="t" r="r" b="b"/>
            <a:pathLst>
              <a:path w="600999" h="600999">
                <a:moveTo>
                  <a:pt x="0" y="0"/>
                </a:moveTo>
                <a:lnTo>
                  <a:pt x="600998" y="0"/>
                </a:lnTo>
                <a:lnTo>
                  <a:pt x="600998" y="600998"/>
                </a:lnTo>
                <a:lnTo>
                  <a:pt x="0" y="600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237678" y="5429194"/>
            <a:ext cx="930164" cy="93016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8D0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402261" y="5593777"/>
            <a:ext cx="600999" cy="600999"/>
          </a:xfrm>
          <a:custGeom>
            <a:avLst/>
            <a:gdLst/>
            <a:ahLst/>
            <a:cxnLst/>
            <a:rect l="l" t="t" r="r" b="b"/>
            <a:pathLst>
              <a:path w="600999" h="600999">
                <a:moveTo>
                  <a:pt x="0" y="0"/>
                </a:moveTo>
                <a:lnTo>
                  <a:pt x="600998" y="0"/>
                </a:lnTo>
                <a:lnTo>
                  <a:pt x="600998" y="600999"/>
                </a:lnTo>
                <a:lnTo>
                  <a:pt x="0" y="6009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237678" y="7045158"/>
            <a:ext cx="930164" cy="93016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8D0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402261" y="7209741"/>
            <a:ext cx="600999" cy="600999"/>
          </a:xfrm>
          <a:custGeom>
            <a:avLst/>
            <a:gdLst/>
            <a:ahLst/>
            <a:cxnLst/>
            <a:rect l="l" t="t" r="r" b="b"/>
            <a:pathLst>
              <a:path w="600999" h="600999">
                <a:moveTo>
                  <a:pt x="0" y="0"/>
                </a:moveTo>
                <a:lnTo>
                  <a:pt x="600998" y="0"/>
                </a:lnTo>
                <a:lnTo>
                  <a:pt x="600998" y="600999"/>
                </a:lnTo>
                <a:lnTo>
                  <a:pt x="0" y="6009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343274" y="3451260"/>
            <a:ext cx="10885882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7"/>
              </a:lnSpc>
            </a:pPr>
            <a:r>
              <a:rPr lang="en-US" sz="3864">
                <a:solidFill>
                  <a:srgbClr val="000000"/>
                </a:solidFill>
                <a:latin typeface="Poppins Medium"/>
              </a:rPr>
              <a:t>Enhanced infrastructure is vital for research, resource allocation, and outcome improvement</a:t>
            </a:r>
          </a:p>
          <a:p>
            <a:pPr algn="ctr">
              <a:lnSpc>
                <a:spcPts val="4637"/>
              </a:lnSpc>
            </a:pPr>
            <a:endParaRPr lang="en-US" sz="3864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343274" y="5583429"/>
            <a:ext cx="10885882" cy="178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7"/>
              </a:lnSpc>
            </a:pPr>
            <a:r>
              <a:rPr lang="en-US" sz="3864" dirty="0">
                <a:solidFill>
                  <a:srgbClr val="000000"/>
                </a:solidFill>
                <a:latin typeface="Poppins Medium"/>
              </a:rPr>
              <a:t>Collaboration with the CCBHCs is the most practical way to achieve these goals.</a:t>
            </a:r>
          </a:p>
          <a:p>
            <a:pPr algn="ctr">
              <a:lnSpc>
                <a:spcPts val="4637"/>
              </a:lnSpc>
            </a:pPr>
            <a:endParaRPr lang="en-US" sz="3864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343274" y="7210047"/>
            <a:ext cx="10885882" cy="178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7"/>
              </a:lnSpc>
            </a:pPr>
            <a:r>
              <a:rPr lang="en-US" sz="3864">
                <a:solidFill>
                  <a:srgbClr val="000000"/>
                </a:solidFill>
                <a:latin typeface="Poppins Medium"/>
              </a:rPr>
              <a:t>Can facilitate nationwide coordination of diverse enhancement initiatives</a:t>
            </a:r>
          </a:p>
          <a:p>
            <a:pPr algn="ctr">
              <a:lnSpc>
                <a:spcPts val="4637"/>
              </a:lnSpc>
            </a:pPr>
            <a:endParaRPr lang="en-US" sz="3864">
              <a:solidFill>
                <a:srgbClr val="000000"/>
              </a:solidFill>
              <a:latin typeface="Poppins Medium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-1175557" y="9988729"/>
            <a:ext cx="7467058" cy="967476"/>
            <a:chOff x="0" y="0"/>
            <a:chExt cx="3136627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136627" cy="406400"/>
            </a:xfrm>
            <a:custGeom>
              <a:avLst/>
              <a:gdLst/>
              <a:ahLst/>
              <a:cxnLst/>
              <a:rect l="l" t="t" r="r" b="b"/>
              <a:pathLst>
                <a:path w="3136627" h="406400">
                  <a:moveTo>
                    <a:pt x="2933427" y="0"/>
                  </a:moveTo>
                  <a:cubicBezTo>
                    <a:pt x="3045651" y="0"/>
                    <a:pt x="3136627" y="90976"/>
                    <a:pt x="3136627" y="203200"/>
                  </a:cubicBezTo>
                  <a:cubicBezTo>
                    <a:pt x="3136627" y="315424"/>
                    <a:pt x="3045651" y="406400"/>
                    <a:pt x="293342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2933427" y="0"/>
                  </a:lnTo>
                </a:path>
              </a:pathLst>
            </a:custGeom>
            <a:solidFill>
              <a:srgbClr val="3232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9B9B9B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3373" y="2337042"/>
            <a:ext cx="5391320" cy="3625055"/>
            <a:chOff x="0" y="0"/>
            <a:chExt cx="846315" cy="569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6315" cy="569052"/>
            </a:xfrm>
            <a:custGeom>
              <a:avLst/>
              <a:gdLst/>
              <a:ahLst/>
              <a:cxnLst/>
              <a:rect l="l" t="t" r="r" b="b"/>
              <a:pathLst>
                <a:path w="846315" h="569052">
                  <a:moveTo>
                    <a:pt x="423158" y="0"/>
                  </a:moveTo>
                  <a:cubicBezTo>
                    <a:pt x="189454" y="0"/>
                    <a:pt x="0" y="127387"/>
                    <a:pt x="0" y="284526"/>
                  </a:cubicBezTo>
                  <a:cubicBezTo>
                    <a:pt x="0" y="441665"/>
                    <a:pt x="189454" y="569052"/>
                    <a:pt x="423158" y="569052"/>
                  </a:cubicBezTo>
                  <a:cubicBezTo>
                    <a:pt x="656861" y="569052"/>
                    <a:pt x="846315" y="441665"/>
                    <a:pt x="846315" y="284526"/>
                  </a:cubicBezTo>
                  <a:cubicBezTo>
                    <a:pt x="846315" y="127387"/>
                    <a:pt x="656861" y="0"/>
                    <a:pt x="423158" y="0"/>
                  </a:cubicBezTo>
                </a:path>
              </a:pathLst>
            </a:custGeom>
            <a:gradFill rotWithShape="1">
              <a:gsLst>
                <a:gs pos="0">
                  <a:srgbClr val="E10000">
                    <a:alpha val="100000"/>
                  </a:srgbClr>
                </a:gs>
                <a:gs pos="100000">
                  <a:srgbClr val="3B3B3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46527" tIns="46527" rIns="46527" bIns="46527" rtlCol="0" anchor="ctr"/>
            <a:lstStyle/>
            <a:p>
              <a:pPr algn="ctr">
                <a:lnSpc>
                  <a:spcPts val="34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2337042"/>
            <a:ext cx="5391320" cy="3625055"/>
            <a:chOff x="0" y="0"/>
            <a:chExt cx="846315" cy="5690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6315" cy="569052"/>
            </a:xfrm>
            <a:custGeom>
              <a:avLst/>
              <a:gdLst/>
              <a:ahLst/>
              <a:cxnLst/>
              <a:rect l="l" t="t" r="r" b="b"/>
              <a:pathLst>
                <a:path w="846315" h="569052">
                  <a:moveTo>
                    <a:pt x="423158" y="0"/>
                  </a:moveTo>
                  <a:cubicBezTo>
                    <a:pt x="189454" y="0"/>
                    <a:pt x="0" y="127387"/>
                    <a:pt x="0" y="284526"/>
                  </a:cubicBezTo>
                  <a:cubicBezTo>
                    <a:pt x="0" y="441665"/>
                    <a:pt x="189454" y="569052"/>
                    <a:pt x="423158" y="569052"/>
                  </a:cubicBezTo>
                  <a:cubicBezTo>
                    <a:pt x="656861" y="569052"/>
                    <a:pt x="846315" y="441665"/>
                    <a:pt x="846315" y="284526"/>
                  </a:cubicBezTo>
                  <a:cubicBezTo>
                    <a:pt x="846315" y="127387"/>
                    <a:pt x="656861" y="0"/>
                    <a:pt x="423158" y="0"/>
                  </a:cubicBezTo>
                </a:path>
              </a:pathLst>
            </a:custGeom>
            <a:gradFill rotWithShape="1">
              <a:gsLst>
                <a:gs pos="0">
                  <a:srgbClr val="E10000">
                    <a:alpha val="100000"/>
                  </a:srgbClr>
                </a:gs>
                <a:gs pos="100000">
                  <a:srgbClr val="3B3B3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46527" tIns="46527" rIns="46527" bIns="46527" rtlCol="0" anchor="ctr"/>
            <a:lstStyle/>
            <a:p>
              <a:pPr algn="ctr">
                <a:lnSpc>
                  <a:spcPts val="34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0388" y="6124772"/>
            <a:ext cx="5391320" cy="3625055"/>
            <a:chOff x="0" y="0"/>
            <a:chExt cx="846315" cy="5690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6315" cy="569052"/>
            </a:xfrm>
            <a:custGeom>
              <a:avLst/>
              <a:gdLst/>
              <a:ahLst/>
              <a:cxnLst/>
              <a:rect l="l" t="t" r="r" b="b"/>
              <a:pathLst>
                <a:path w="846315" h="569052">
                  <a:moveTo>
                    <a:pt x="423158" y="0"/>
                  </a:moveTo>
                  <a:cubicBezTo>
                    <a:pt x="189454" y="0"/>
                    <a:pt x="0" y="127387"/>
                    <a:pt x="0" y="284526"/>
                  </a:cubicBezTo>
                  <a:cubicBezTo>
                    <a:pt x="0" y="441665"/>
                    <a:pt x="189454" y="569052"/>
                    <a:pt x="423158" y="569052"/>
                  </a:cubicBezTo>
                  <a:cubicBezTo>
                    <a:pt x="656861" y="569052"/>
                    <a:pt x="846315" y="441665"/>
                    <a:pt x="846315" y="284526"/>
                  </a:cubicBezTo>
                  <a:cubicBezTo>
                    <a:pt x="846315" y="127387"/>
                    <a:pt x="656861" y="0"/>
                    <a:pt x="423158" y="0"/>
                  </a:cubicBezTo>
                </a:path>
              </a:pathLst>
            </a:custGeom>
            <a:gradFill rotWithShape="1">
              <a:gsLst>
                <a:gs pos="0">
                  <a:srgbClr val="E10000">
                    <a:alpha val="100000"/>
                  </a:srgbClr>
                </a:gs>
                <a:gs pos="100000">
                  <a:srgbClr val="3B3B3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46527" tIns="46527" rIns="46527" bIns="46527" rtlCol="0" anchor="ctr"/>
            <a:lstStyle/>
            <a:p>
              <a:pPr algn="ctr">
                <a:lnSpc>
                  <a:spcPts val="34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47008" y="6124772"/>
            <a:ext cx="5391320" cy="3625055"/>
            <a:chOff x="0" y="0"/>
            <a:chExt cx="846315" cy="5690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6315" cy="569052"/>
            </a:xfrm>
            <a:custGeom>
              <a:avLst/>
              <a:gdLst/>
              <a:ahLst/>
              <a:cxnLst/>
              <a:rect l="l" t="t" r="r" b="b"/>
              <a:pathLst>
                <a:path w="846315" h="569052">
                  <a:moveTo>
                    <a:pt x="423158" y="0"/>
                  </a:moveTo>
                  <a:cubicBezTo>
                    <a:pt x="189454" y="0"/>
                    <a:pt x="0" y="127387"/>
                    <a:pt x="0" y="284526"/>
                  </a:cubicBezTo>
                  <a:cubicBezTo>
                    <a:pt x="0" y="441665"/>
                    <a:pt x="189454" y="569052"/>
                    <a:pt x="423158" y="569052"/>
                  </a:cubicBezTo>
                  <a:cubicBezTo>
                    <a:pt x="656861" y="569052"/>
                    <a:pt x="846315" y="441665"/>
                    <a:pt x="846315" y="284526"/>
                  </a:cubicBezTo>
                  <a:cubicBezTo>
                    <a:pt x="846315" y="127387"/>
                    <a:pt x="656861" y="0"/>
                    <a:pt x="423158" y="0"/>
                  </a:cubicBezTo>
                </a:path>
              </a:pathLst>
            </a:custGeom>
            <a:gradFill rotWithShape="1">
              <a:gsLst>
                <a:gs pos="0">
                  <a:srgbClr val="E10000">
                    <a:alpha val="100000"/>
                  </a:srgbClr>
                </a:gs>
                <a:gs pos="100000">
                  <a:srgbClr val="3B3B3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46527" tIns="46527" rIns="46527" bIns="46527" rtlCol="0" anchor="ctr"/>
            <a:lstStyle/>
            <a:p>
              <a:pPr algn="ctr">
                <a:lnSpc>
                  <a:spcPts val="346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33628" y="6124772"/>
            <a:ext cx="5391320" cy="3625055"/>
            <a:chOff x="0" y="0"/>
            <a:chExt cx="846315" cy="5690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46315" cy="569052"/>
            </a:xfrm>
            <a:custGeom>
              <a:avLst/>
              <a:gdLst/>
              <a:ahLst/>
              <a:cxnLst/>
              <a:rect l="l" t="t" r="r" b="b"/>
              <a:pathLst>
                <a:path w="846315" h="569052">
                  <a:moveTo>
                    <a:pt x="423158" y="0"/>
                  </a:moveTo>
                  <a:cubicBezTo>
                    <a:pt x="189454" y="0"/>
                    <a:pt x="0" y="127387"/>
                    <a:pt x="0" y="284526"/>
                  </a:cubicBezTo>
                  <a:cubicBezTo>
                    <a:pt x="0" y="441665"/>
                    <a:pt x="189454" y="569052"/>
                    <a:pt x="423158" y="569052"/>
                  </a:cubicBezTo>
                  <a:cubicBezTo>
                    <a:pt x="656861" y="569052"/>
                    <a:pt x="846315" y="441665"/>
                    <a:pt x="846315" y="284526"/>
                  </a:cubicBezTo>
                  <a:cubicBezTo>
                    <a:pt x="846315" y="127387"/>
                    <a:pt x="656861" y="0"/>
                    <a:pt x="423158" y="0"/>
                  </a:cubicBezTo>
                </a:path>
              </a:pathLst>
            </a:custGeom>
            <a:gradFill rotWithShape="1">
              <a:gsLst>
                <a:gs pos="0">
                  <a:srgbClr val="E10000">
                    <a:alpha val="100000"/>
                  </a:srgbClr>
                </a:gs>
                <a:gs pos="100000">
                  <a:srgbClr val="3B3B3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46527" tIns="46527" rIns="46527" bIns="46527" rtlCol="0" anchor="ctr"/>
            <a:lstStyle/>
            <a:p>
              <a:pPr algn="ctr">
                <a:lnSpc>
                  <a:spcPts val="3466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389469" y="2998267"/>
            <a:ext cx="1439128" cy="2302605"/>
          </a:xfrm>
          <a:custGeom>
            <a:avLst/>
            <a:gdLst/>
            <a:ahLst/>
            <a:cxnLst/>
            <a:rect l="l" t="t" r="r" b="b"/>
            <a:pathLst>
              <a:path w="1439128" h="2302605">
                <a:moveTo>
                  <a:pt x="0" y="0"/>
                </a:moveTo>
                <a:lnTo>
                  <a:pt x="1439128" y="0"/>
                </a:lnTo>
                <a:lnTo>
                  <a:pt x="1439128" y="2302605"/>
                </a:lnTo>
                <a:lnTo>
                  <a:pt x="0" y="2302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9637611" y="3138972"/>
            <a:ext cx="4401435" cy="252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Poppins"/>
              </a:rPr>
              <a:t>No learning behavioral health care system that collects data on services and outcomes to enhance practice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399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1120096" y="2998267"/>
            <a:ext cx="1439128" cy="2302605"/>
          </a:xfrm>
          <a:custGeom>
            <a:avLst/>
            <a:gdLst/>
            <a:ahLst/>
            <a:cxnLst/>
            <a:rect l="l" t="t" r="r" b="b"/>
            <a:pathLst>
              <a:path w="1439128" h="2302605">
                <a:moveTo>
                  <a:pt x="0" y="0"/>
                </a:moveTo>
                <a:lnTo>
                  <a:pt x="1439128" y="0"/>
                </a:lnTo>
                <a:lnTo>
                  <a:pt x="1439128" y="2302605"/>
                </a:lnTo>
                <a:lnTo>
                  <a:pt x="0" y="2302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948579" y="6971664"/>
            <a:ext cx="4614940" cy="228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Poppins"/>
              </a:rPr>
              <a:t>AI development necessitates substantial data sets and real-world experimentation 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2464528" y="6727095"/>
            <a:ext cx="1583041" cy="2302605"/>
          </a:xfrm>
          <a:custGeom>
            <a:avLst/>
            <a:gdLst/>
            <a:ahLst/>
            <a:cxnLst/>
            <a:rect l="l" t="t" r="r" b="b"/>
            <a:pathLst>
              <a:path w="1583041" h="2302605">
                <a:moveTo>
                  <a:pt x="0" y="0"/>
                </a:moveTo>
                <a:lnTo>
                  <a:pt x="1583041" y="0"/>
                </a:lnTo>
                <a:lnTo>
                  <a:pt x="1583041" y="2302605"/>
                </a:lnTo>
                <a:lnTo>
                  <a:pt x="0" y="23026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0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6836530" y="7200264"/>
            <a:ext cx="4614940" cy="182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Poppins"/>
              </a:rPr>
              <a:t>Enhancing CDS with AI could enhance its adoption and performance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8157053" y="6727095"/>
            <a:ext cx="1583041" cy="2302605"/>
          </a:xfrm>
          <a:custGeom>
            <a:avLst/>
            <a:gdLst/>
            <a:ahLst/>
            <a:cxnLst/>
            <a:rect l="l" t="t" r="r" b="b"/>
            <a:pathLst>
              <a:path w="1583041" h="2302605">
                <a:moveTo>
                  <a:pt x="0" y="0"/>
                </a:moveTo>
                <a:lnTo>
                  <a:pt x="1583041" y="0"/>
                </a:lnTo>
                <a:lnTo>
                  <a:pt x="1583041" y="2302605"/>
                </a:lnTo>
                <a:lnTo>
                  <a:pt x="0" y="23026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0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234188" y="6727095"/>
            <a:ext cx="1590201" cy="2313019"/>
          </a:xfrm>
          <a:custGeom>
            <a:avLst/>
            <a:gdLst/>
            <a:ahLst/>
            <a:cxnLst/>
            <a:rect l="l" t="t" r="r" b="b"/>
            <a:pathLst>
              <a:path w="1590201" h="2313019">
                <a:moveTo>
                  <a:pt x="0" y="0"/>
                </a:moveTo>
                <a:lnTo>
                  <a:pt x="1590200" y="0"/>
                </a:lnTo>
                <a:lnTo>
                  <a:pt x="1590200" y="2313019"/>
                </a:lnTo>
                <a:lnTo>
                  <a:pt x="0" y="2313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0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428036" y="410443"/>
            <a:ext cx="17723070" cy="1217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4090">
                <a:solidFill>
                  <a:srgbClr val="000000"/>
                </a:solidFill>
                <a:latin typeface="Poppins Bold"/>
              </a:rPr>
              <a:t>The Inadequacy Of Foundational Measurement And Data Infrastructures Is A Cause of Implementation Problems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01563" y="3430114"/>
            <a:ext cx="4614940" cy="137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FFFFFF"/>
                </a:solidFill>
                <a:latin typeface="Poppins"/>
              </a:rPr>
              <a:t>U.S. lacks a data collection system to assess benefits of treatment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721818" y="7200264"/>
            <a:ext cx="4614940" cy="182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Poppins"/>
              </a:rPr>
              <a:t>Precision Mental Health needs extensive longitudinal data sets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FFFFFF"/>
              </a:solidFill>
              <a:latin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416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416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416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416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98891">
            <a:off x="774503" y="4338649"/>
            <a:ext cx="21621054" cy="10810527"/>
          </a:xfrm>
          <a:custGeom>
            <a:avLst/>
            <a:gdLst/>
            <a:ahLst/>
            <a:cxnLst/>
            <a:rect l="l" t="t" r="r" b="b"/>
            <a:pathLst>
              <a:path w="21621054" h="10810527">
                <a:moveTo>
                  <a:pt x="0" y="0"/>
                </a:moveTo>
                <a:lnTo>
                  <a:pt x="21621054" y="0"/>
                </a:lnTo>
                <a:lnTo>
                  <a:pt x="21621054" y="10810527"/>
                </a:lnTo>
                <a:lnTo>
                  <a:pt x="0" y="10810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639745" y="1194558"/>
            <a:ext cx="9297544" cy="8234421"/>
          </a:xfrm>
          <a:custGeom>
            <a:avLst/>
            <a:gdLst/>
            <a:ahLst/>
            <a:cxnLst/>
            <a:rect l="l" t="t" r="r" b="b"/>
            <a:pathLst>
              <a:path w="9297544" h="8234421">
                <a:moveTo>
                  <a:pt x="0" y="0"/>
                </a:moveTo>
                <a:lnTo>
                  <a:pt x="9297544" y="0"/>
                </a:lnTo>
                <a:lnTo>
                  <a:pt x="9297544" y="8234421"/>
                </a:lnTo>
                <a:lnTo>
                  <a:pt x="0" y="8234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2532" t="-470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261303" y="5191807"/>
            <a:ext cx="6925989" cy="1228428"/>
            <a:chOff x="0" y="0"/>
            <a:chExt cx="1650909" cy="2928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50909" cy="292813"/>
            </a:xfrm>
            <a:custGeom>
              <a:avLst/>
              <a:gdLst/>
              <a:ahLst/>
              <a:cxnLst/>
              <a:rect l="l" t="t" r="r" b="b"/>
              <a:pathLst>
                <a:path w="1650909" h="292813">
                  <a:moveTo>
                    <a:pt x="111781" y="0"/>
                  </a:moveTo>
                  <a:lnTo>
                    <a:pt x="1539128" y="0"/>
                  </a:lnTo>
                  <a:cubicBezTo>
                    <a:pt x="1568774" y="0"/>
                    <a:pt x="1597206" y="11777"/>
                    <a:pt x="1618169" y="32740"/>
                  </a:cubicBezTo>
                  <a:cubicBezTo>
                    <a:pt x="1639132" y="53703"/>
                    <a:pt x="1650909" y="82135"/>
                    <a:pt x="1650909" y="111781"/>
                  </a:cubicBezTo>
                  <a:lnTo>
                    <a:pt x="1650909" y="181033"/>
                  </a:lnTo>
                  <a:cubicBezTo>
                    <a:pt x="1650909" y="210679"/>
                    <a:pt x="1639132" y="239111"/>
                    <a:pt x="1618169" y="260074"/>
                  </a:cubicBezTo>
                  <a:cubicBezTo>
                    <a:pt x="1597206" y="281037"/>
                    <a:pt x="1568774" y="292813"/>
                    <a:pt x="1539128" y="292813"/>
                  </a:cubicBezTo>
                  <a:lnTo>
                    <a:pt x="111781" y="292813"/>
                  </a:lnTo>
                  <a:cubicBezTo>
                    <a:pt x="82135" y="292813"/>
                    <a:pt x="53703" y="281037"/>
                    <a:pt x="32740" y="260074"/>
                  </a:cubicBezTo>
                  <a:cubicBezTo>
                    <a:pt x="11777" y="239111"/>
                    <a:pt x="0" y="210679"/>
                    <a:pt x="0" y="181033"/>
                  </a:cubicBezTo>
                  <a:lnTo>
                    <a:pt x="0" y="111781"/>
                  </a:lnTo>
                  <a:cubicBezTo>
                    <a:pt x="0" y="82135"/>
                    <a:pt x="11777" y="53703"/>
                    <a:pt x="32740" y="32740"/>
                  </a:cubicBezTo>
                  <a:cubicBezTo>
                    <a:pt x="53703" y="11777"/>
                    <a:pt x="82135" y="0"/>
                    <a:pt x="11178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0000">
                    <a:alpha val="100000"/>
                  </a:srgbClr>
                </a:gs>
                <a:gs pos="100000">
                  <a:srgbClr val="34343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08826" y="4953545"/>
            <a:ext cx="1704953" cy="170495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CD0A0A"/>
            </a:solidFill>
            <a:ln w="219075">
              <a:solidFill>
                <a:srgbClr val="545454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52548" y="5486483"/>
            <a:ext cx="617509" cy="639078"/>
          </a:xfrm>
          <a:custGeom>
            <a:avLst/>
            <a:gdLst/>
            <a:ahLst/>
            <a:cxnLst/>
            <a:rect l="l" t="t" r="r" b="b"/>
            <a:pathLst>
              <a:path w="617509" h="639078">
                <a:moveTo>
                  <a:pt x="0" y="0"/>
                </a:moveTo>
                <a:lnTo>
                  <a:pt x="617509" y="0"/>
                </a:lnTo>
                <a:lnTo>
                  <a:pt x="617509" y="639077"/>
                </a:lnTo>
                <a:lnTo>
                  <a:pt x="0" y="6390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261303" y="3286800"/>
            <a:ext cx="6925989" cy="1228428"/>
            <a:chOff x="0" y="0"/>
            <a:chExt cx="1650909" cy="2928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50909" cy="292813"/>
            </a:xfrm>
            <a:custGeom>
              <a:avLst/>
              <a:gdLst/>
              <a:ahLst/>
              <a:cxnLst/>
              <a:rect l="l" t="t" r="r" b="b"/>
              <a:pathLst>
                <a:path w="1650909" h="292813">
                  <a:moveTo>
                    <a:pt x="111781" y="0"/>
                  </a:moveTo>
                  <a:lnTo>
                    <a:pt x="1539128" y="0"/>
                  </a:lnTo>
                  <a:cubicBezTo>
                    <a:pt x="1568774" y="0"/>
                    <a:pt x="1597206" y="11777"/>
                    <a:pt x="1618169" y="32740"/>
                  </a:cubicBezTo>
                  <a:cubicBezTo>
                    <a:pt x="1639132" y="53703"/>
                    <a:pt x="1650909" y="82135"/>
                    <a:pt x="1650909" y="111781"/>
                  </a:cubicBezTo>
                  <a:lnTo>
                    <a:pt x="1650909" y="181033"/>
                  </a:lnTo>
                  <a:cubicBezTo>
                    <a:pt x="1650909" y="210679"/>
                    <a:pt x="1639132" y="239111"/>
                    <a:pt x="1618169" y="260074"/>
                  </a:cubicBezTo>
                  <a:cubicBezTo>
                    <a:pt x="1597206" y="281037"/>
                    <a:pt x="1568774" y="292813"/>
                    <a:pt x="1539128" y="292813"/>
                  </a:cubicBezTo>
                  <a:lnTo>
                    <a:pt x="111781" y="292813"/>
                  </a:lnTo>
                  <a:cubicBezTo>
                    <a:pt x="82135" y="292813"/>
                    <a:pt x="53703" y="281037"/>
                    <a:pt x="32740" y="260074"/>
                  </a:cubicBezTo>
                  <a:cubicBezTo>
                    <a:pt x="11777" y="239111"/>
                    <a:pt x="0" y="210679"/>
                    <a:pt x="0" y="181033"/>
                  </a:cubicBezTo>
                  <a:lnTo>
                    <a:pt x="0" y="111781"/>
                  </a:lnTo>
                  <a:cubicBezTo>
                    <a:pt x="0" y="82135"/>
                    <a:pt x="11777" y="53703"/>
                    <a:pt x="32740" y="32740"/>
                  </a:cubicBezTo>
                  <a:cubicBezTo>
                    <a:pt x="53703" y="11777"/>
                    <a:pt x="82135" y="0"/>
                    <a:pt x="11178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0000">
                    <a:alpha val="100000"/>
                  </a:srgbClr>
                </a:gs>
                <a:gs pos="100000">
                  <a:srgbClr val="34343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8826" y="3048537"/>
            <a:ext cx="1704953" cy="170495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CD0A0A"/>
            </a:solidFill>
            <a:ln w="219075">
              <a:solidFill>
                <a:srgbClr val="545454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952548" y="3581475"/>
            <a:ext cx="617509" cy="639078"/>
          </a:xfrm>
          <a:custGeom>
            <a:avLst/>
            <a:gdLst/>
            <a:ahLst/>
            <a:cxnLst/>
            <a:rect l="l" t="t" r="r" b="b"/>
            <a:pathLst>
              <a:path w="617509" h="639078">
                <a:moveTo>
                  <a:pt x="0" y="0"/>
                </a:moveTo>
                <a:lnTo>
                  <a:pt x="617509" y="0"/>
                </a:lnTo>
                <a:lnTo>
                  <a:pt x="617509" y="639078"/>
                </a:lnTo>
                <a:lnTo>
                  <a:pt x="0" y="6390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302973" y="7115835"/>
            <a:ext cx="6925989" cy="1228428"/>
            <a:chOff x="0" y="0"/>
            <a:chExt cx="1650909" cy="29281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50909" cy="292813"/>
            </a:xfrm>
            <a:custGeom>
              <a:avLst/>
              <a:gdLst/>
              <a:ahLst/>
              <a:cxnLst/>
              <a:rect l="l" t="t" r="r" b="b"/>
              <a:pathLst>
                <a:path w="1650909" h="292813">
                  <a:moveTo>
                    <a:pt x="111781" y="0"/>
                  </a:moveTo>
                  <a:lnTo>
                    <a:pt x="1539128" y="0"/>
                  </a:lnTo>
                  <a:cubicBezTo>
                    <a:pt x="1568774" y="0"/>
                    <a:pt x="1597206" y="11777"/>
                    <a:pt x="1618169" y="32740"/>
                  </a:cubicBezTo>
                  <a:cubicBezTo>
                    <a:pt x="1639132" y="53703"/>
                    <a:pt x="1650909" y="82135"/>
                    <a:pt x="1650909" y="111781"/>
                  </a:cubicBezTo>
                  <a:lnTo>
                    <a:pt x="1650909" y="181033"/>
                  </a:lnTo>
                  <a:cubicBezTo>
                    <a:pt x="1650909" y="210679"/>
                    <a:pt x="1639132" y="239111"/>
                    <a:pt x="1618169" y="260074"/>
                  </a:cubicBezTo>
                  <a:cubicBezTo>
                    <a:pt x="1597206" y="281037"/>
                    <a:pt x="1568774" y="292813"/>
                    <a:pt x="1539128" y="292813"/>
                  </a:cubicBezTo>
                  <a:lnTo>
                    <a:pt x="111781" y="292813"/>
                  </a:lnTo>
                  <a:cubicBezTo>
                    <a:pt x="82135" y="292813"/>
                    <a:pt x="53703" y="281037"/>
                    <a:pt x="32740" y="260074"/>
                  </a:cubicBezTo>
                  <a:cubicBezTo>
                    <a:pt x="11777" y="239111"/>
                    <a:pt x="0" y="210679"/>
                    <a:pt x="0" y="181033"/>
                  </a:cubicBezTo>
                  <a:lnTo>
                    <a:pt x="0" y="111781"/>
                  </a:lnTo>
                  <a:cubicBezTo>
                    <a:pt x="0" y="82135"/>
                    <a:pt x="11777" y="53703"/>
                    <a:pt x="32740" y="32740"/>
                  </a:cubicBezTo>
                  <a:cubicBezTo>
                    <a:pt x="53703" y="11777"/>
                    <a:pt x="82135" y="0"/>
                    <a:pt x="11178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10000">
                    <a:alpha val="100000"/>
                  </a:srgbClr>
                </a:gs>
                <a:gs pos="100000">
                  <a:srgbClr val="3B3B3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50496" y="6877573"/>
            <a:ext cx="1704953" cy="1704953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CD0A0A"/>
            </a:solidFill>
            <a:ln w="219075">
              <a:solidFill>
                <a:srgbClr val="545454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994219" y="7410511"/>
            <a:ext cx="617509" cy="639078"/>
          </a:xfrm>
          <a:custGeom>
            <a:avLst/>
            <a:gdLst/>
            <a:ahLst/>
            <a:cxnLst/>
            <a:rect l="l" t="t" r="r" b="b"/>
            <a:pathLst>
              <a:path w="617509" h="639078">
                <a:moveTo>
                  <a:pt x="0" y="0"/>
                </a:moveTo>
                <a:lnTo>
                  <a:pt x="617508" y="0"/>
                </a:lnTo>
                <a:lnTo>
                  <a:pt x="617508" y="639077"/>
                </a:lnTo>
                <a:lnTo>
                  <a:pt x="0" y="6390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408826" y="800637"/>
            <a:ext cx="7820136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0"/>
              </a:lnSpc>
            </a:pPr>
            <a:r>
              <a:rPr lang="en-US" sz="3717">
                <a:solidFill>
                  <a:srgbClr val="000000"/>
                </a:solidFill>
                <a:latin typeface="Poppins Ultra-Bold"/>
              </a:rPr>
              <a:t>SUCCESSFUL INFRASTRUCTURE MODELS OUTSIDE THE US...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07995" y="5304663"/>
            <a:ext cx="5879297" cy="135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162">
                <a:solidFill>
                  <a:srgbClr val="FFFFFF"/>
                </a:solidFill>
                <a:latin typeface="Poppins Medium"/>
              </a:rPr>
              <a:t>The English National Health Service's Talking Therapies program for anxiety and depression</a:t>
            </a:r>
          </a:p>
          <a:p>
            <a:pPr>
              <a:lnSpc>
                <a:spcPts val="2660"/>
              </a:lnSpc>
            </a:pPr>
            <a:endParaRPr lang="en-US" sz="2162">
              <a:solidFill>
                <a:srgbClr val="FFFFFF"/>
              </a:solidFill>
              <a:latin typeface="Poppins Medium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307995" y="3552900"/>
            <a:ext cx="5879297" cy="102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162">
                <a:solidFill>
                  <a:srgbClr val="FFFFFF"/>
                </a:solidFill>
                <a:latin typeface="Poppins Medium"/>
              </a:rPr>
              <a:t>The Health Outcomes Observatory in Europe </a:t>
            </a:r>
          </a:p>
          <a:p>
            <a:pPr>
              <a:lnSpc>
                <a:spcPts val="2660"/>
              </a:lnSpc>
            </a:pPr>
            <a:endParaRPr lang="en-US" sz="2162">
              <a:solidFill>
                <a:srgbClr val="FFFFFF"/>
              </a:solidFill>
              <a:latin typeface="Poppins Medium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307995" y="7391923"/>
            <a:ext cx="5879297" cy="102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162">
                <a:solidFill>
                  <a:srgbClr val="FFFFFF"/>
                </a:solidFill>
                <a:latin typeface="Poppins Medium"/>
              </a:rPr>
              <a:t>New Zealand's Integrated Data Infrastructure</a:t>
            </a:r>
          </a:p>
          <a:p>
            <a:pPr>
              <a:lnSpc>
                <a:spcPts val="2660"/>
              </a:lnSpc>
            </a:pPr>
            <a:endParaRPr lang="en-US" sz="2162">
              <a:solidFill>
                <a:srgbClr val="FFFFFF"/>
              </a:solidFill>
              <a:latin typeface="Poppins Medium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0" y="9762962"/>
            <a:ext cx="18642843" cy="0"/>
          </a:xfrm>
          <a:prstGeom prst="line">
            <a:avLst/>
          </a:prstGeom>
          <a:ln w="38100" cap="flat">
            <a:solidFill>
              <a:srgbClr val="D3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940" y="-4217604"/>
            <a:ext cx="13750532" cy="13750532"/>
          </a:xfrm>
          <a:custGeom>
            <a:avLst/>
            <a:gdLst/>
            <a:ahLst/>
            <a:cxnLst/>
            <a:rect l="l" t="t" r="r" b="b"/>
            <a:pathLst>
              <a:path w="13750532" h="13750532">
                <a:moveTo>
                  <a:pt x="0" y="0"/>
                </a:moveTo>
                <a:lnTo>
                  <a:pt x="13750533" y="0"/>
                </a:lnTo>
                <a:lnTo>
                  <a:pt x="13750533" y="13750532"/>
                </a:lnTo>
                <a:lnTo>
                  <a:pt x="0" y="13750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2662582" y="-2484505"/>
            <a:ext cx="15256010" cy="1525601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gradFill rotWithShape="1">
              <a:gsLst>
                <a:gs pos="0">
                  <a:srgbClr val="C80808">
                    <a:alpha val="100000"/>
                  </a:srgbClr>
                </a:gs>
                <a:gs pos="100000">
                  <a:srgbClr val="0B0B0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752475">
              <a:solidFill>
                <a:srgbClr val="990B0B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902398" y="754072"/>
            <a:ext cx="8778891" cy="8778856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1801" y="3000983"/>
            <a:ext cx="8044581" cy="713523"/>
            <a:chOff x="0" y="0"/>
            <a:chExt cx="2118737" cy="187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18737" cy="187924"/>
            </a:xfrm>
            <a:custGeom>
              <a:avLst/>
              <a:gdLst/>
              <a:ahLst/>
              <a:cxnLst/>
              <a:rect l="l" t="t" r="r" b="b"/>
              <a:pathLst>
                <a:path w="2118737" h="187924">
                  <a:moveTo>
                    <a:pt x="93962" y="0"/>
                  </a:moveTo>
                  <a:lnTo>
                    <a:pt x="2024775" y="0"/>
                  </a:lnTo>
                  <a:cubicBezTo>
                    <a:pt x="2076669" y="0"/>
                    <a:pt x="2118737" y="42068"/>
                    <a:pt x="2118737" y="93962"/>
                  </a:cubicBezTo>
                  <a:lnTo>
                    <a:pt x="2118737" y="93962"/>
                  </a:lnTo>
                  <a:cubicBezTo>
                    <a:pt x="2118737" y="145856"/>
                    <a:pt x="2076669" y="187924"/>
                    <a:pt x="2024775" y="187924"/>
                  </a:cubicBezTo>
                  <a:lnTo>
                    <a:pt x="93962" y="187924"/>
                  </a:lnTo>
                  <a:cubicBezTo>
                    <a:pt x="42068" y="187924"/>
                    <a:pt x="0" y="145856"/>
                    <a:pt x="0" y="93962"/>
                  </a:cubicBezTo>
                  <a:lnTo>
                    <a:pt x="0" y="93962"/>
                  </a:lnTo>
                  <a:cubicBezTo>
                    <a:pt x="0" y="42068"/>
                    <a:pt x="42068" y="0"/>
                    <a:pt x="9396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8D054">
                    <a:alpha val="100000"/>
                  </a:srgbClr>
                </a:gs>
                <a:gs pos="100000">
                  <a:srgbClr val="EDEDED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92935" y="2677513"/>
            <a:ext cx="1456403" cy="1456403"/>
          </a:xfrm>
          <a:custGeom>
            <a:avLst/>
            <a:gdLst/>
            <a:ahLst/>
            <a:cxnLst/>
            <a:rect l="l" t="t" r="r" b="b"/>
            <a:pathLst>
              <a:path w="1456403" h="1456403">
                <a:moveTo>
                  <a:pt x="0" y="0"/>
                </a:moveTo>
                <a:lnTo>
                  <a:pt x="1456403" y="0"/>
                </a:lnTo>
                <a:lnTo>
                  <a:pt x="1456403" y="1456403"/>
                </a:lnTo>
                <a:lnTo>
                  <a:pt x="0" y="14564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516913" y="2752856"/>
            <a:ext cx="1208448" cy="120844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8D0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03423" y="2951109"/>
            <a:ext cx="798656" cy="742241"/>
          </a:xfrm>
          <a:custGeom>
            <a:avLst/>
            <a:gdLst/>
            <a:ahLst/>
            <a:cxnLst/>
            <a:rect l="l" t="t" r="r" b="b"/>
            <a:pathLst>
              <a:path w="798656" h="742241">
                <a:moveTo>
                  <a:pt x="0" y="0"/>
                </a:moveTo>
                <a:lnTo>
                  <a:pt x="798656" y="0"/>
                </a:lnTo>
                <a:lnTo>
                  <a:pt x="798656" y="742241"/>
                </a:lnTo>
                <a:lnTo>
                  <a:pt x="0" y="7422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25295" y="4317388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39285" y="5000466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7" y="0"/>
                </a:lnTo>
                <a:lnTo>
                  <a:pt x="591667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239285" y="5682745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7" y="0"/>
                </a:lnTo>
                <a:lnTo>
                  <a:pt x="591667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239285" y="6431699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7" y="0"/>
                </a:lnTo>
                <a:lnTo>
                  <a:pt x="591667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417784" y="419743"/>
            <a:ext cx="9452615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9"/>
              </a:lnSpc>
            </a:pPr>
            <a:r>
              <a:rPr lang="en-US" sz="5065">
                <a:solidFill>
                  <a:srgbClr val="FAFAFA"/>
                </a:solidFill>
                <a:latin typeface="Poppins Ultra-Bold"/>
              </a:rPr>
              <a:t>What should such an infrastructure contain?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30952" y="3067232"/>
            <a:ext cx="6990073" cy="52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545454"/>
                </a:solidFill>
                <a:latin typeface="Poppins Medium"/>
              </a:rPr>
              <a:t>Data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83352" y="4155463"/>
            <a:ext cx="8374261" cy="27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26"/>
              </a:lnSpc>
            </a:pPr>
            <a:r>
              <a:rPr lang="en-US" sz="2805" dirty="0">
                <a:solidFill>
                  <a:srgbClr val="FFFFFF"/>
                </a:solidFill>
                <a:latin typeface="Canva Sans 2 Bold"/>
              </a:rPr>
              <a:t>Longitudinal mental health outcome measures</a:t>
            </a:r>
          </a:p>
          <a:p>
            <a:pPr>
              <a:lnSpc>
                <a:spcPts val="5526"/>
              </a:lnSpc>
            </a:pPr>
            <a:r>
              <a:rPr lang="en-US" sz="2805" dirty="0">
                <a:solidFill>
                  <a:srgbClr val="FFFFFF"/>
                </a:solidFill>
                <a:latin typeface="Canva Sans 2 Bold"/>
              </a:rPr>
              <a:t>Consumer and provider characteristic measures</a:t>
            </a:r>
          </a:p>
          <a:p>
            <a:pPr>
              <a:lnSpc>
                <a:spcPts val="5526"/>
              </a:lnSpc>
            </a:pPr>
            <a:r>
              <a:rPr lang="en-US" sz="2805" dirty="0">
                <a:solidFill>
                  <a:srgbClr val="FFFFFF"/>
                </a:solidFill>
                <a:latin typeface="Canva Sans 2 Bold"/>
              </a:rPr>
              <a:t>Continuous implementation fidelity measures</a:t>
            </a:r>
          </a:p>
          <a:p>
            <a:pPr>
              <a:lnSpc>
                <a:spcPts val="5526"/>
              </a:lnSpc>
            </a:pPr>
            <a:r>
              <a:rPr lang="en-US" sz="2805" dirty="0">
                <a:solidFill>
                  <a:srgbClr val="FFFFFF"/>
                </a:solidFill>
                <a:latin typeface="Canva Sans 2 Bold"/>
              </a:rPr>
              <a:t>Cost and service use measure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E250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E250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E250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E250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940" y="-4217604"/>
            <a:ext cx="13750532" cy="13750532"/>
          </a:xfrm>
          <a:custGeom>
            <a:avLst/>
            <a:gdLst/>
            <a:ahLst/>
            <a:cxnLst/>
            <a:rect l="l" t="t" r="r" b="b"/>
            <a:pathLst>
              <a:path w="13750532" h="13750532">
                <a:moveTo>
                  <a:pt x="0" y="0"/>
                </a:moveTo>
                <a:lnTo>
                  <a:pt x="13750533" y="0"/>
                </a:lnTo>
                <a:lnTo>
                  <a:pt x="13750533" y="13750532"/>
                </a:lnTo>
                <a:lnTo>
                  <a:pt x="0" y="13750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2662582" y="-2484505"/>
            <a:ext cx="15256010" cy="1525601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gradFill rotWithShape="1">
              <a:gsLst>
                <a:gs pos="0">
                  <a:srgbClr val="C80808">
                    <a:alpha val="100000"/>
                  </a:srgbClr>
                </a:gs>
                <a:gs pos="100000">
                  <a:srgbClr val="0B0B0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752475">
              <a:solidFill>
                <a:srgbClr val="990B0B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902398" y="754072"/>
            <a:ext cx="8778891" cy="8778856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1801" y="3000983"/>
            <a:ext cx="9780597" cy="713523"/>
            <a:chOff x="0" y="0"/>
            <a:chExt cx="2575960" cy="187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75960" cy="187924"/>
            </a:xfrm>
            <a:custGeom>
              <a:avLst/>
              <a:gdLst/>
              <a:ahLst/>
              <a:cxnLst/>
              <a:rect l="l" t="t" r="r" b="b"/>
              <a:pathLst>
                <a:path w="2575960" h="187924">
                  <a:moveTo>
                    <a:pt x="79156" y="0"/>
                  </a:moveTo>
                  <a:lnTo>
                    <a:pt x="2496804" y="0"/>
                  </a:lnTo>
                  <a:cubicBezTo>
                    <a:pt x="2540521" y="0"/>
                    <a:pt x="2575960" y="35439"/>
                    <a:pt x="2575960" y="79156"/>
                  </a:cubicBezTo>
                  <a:lnTo>
                    <a:pt x="2575960" y="108768"/>
                  </a:lnTo>
                  <a:cubicBezTo>
                    <a:pt x="2575960" y="152484"/>
                    <a:pt x="2540521" y="187924"/>
                    <a:pt x="2496804" y="187924"/>
                  </a:cubicBezTo>
                  <a:lnTo>
                    <a:pt x="79156" y="187924"/>
                  </a:lnTo>
                  <a:cubicBezTo>
                    <a:pt x="35439" y="187924"/>
                    <a:pt x="0" y="152484"/>
                    <a:pt x="0" y="108768"/>
                  </a:cubicBezTo>
                  <a:lnTo>
                    <a:pt x="0" y="79156"/>
                  </a:lnTo>
                  <a:cubicBezTo>
                    <a:pt x="0" y="35439"/>
                    <a:pt x="35439" y="0"/>
                    <a:pt x="7915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8D054">
                    <a:alpha val="100000"/>
                  </a:srgbClr>
                </a:gs>
                <a:gs pos="100000">
                  <a:srgbClr val="EDEDED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74549" y="2610493"/>
            <a:ext cx="1456403" cy="1456403"/>
          </a:xfrm>
          <a:custGeom>
            <a:avLst/>
            <a:gdLst/>
            <a:ahLst/>
            <a:cxnLst/>
            <a:rect l="l" t="t" r="r" b="b"/>
            <a:pathLst>
              <a:path w="1456403" h="1456403">
                <a:moveTo>
                  <a:pt x="0" y="0"/>
                </a:moveTo>
                <a:lnTo>
                  <a:pt x="1456403" y="0"/>
                </a:lnTo>
                <a:lnTo>
                  <a:pt x="1456403" y="1456403"/>
                </a:lnTo>
                <a:lnTo>
                  <a:pt x="0" y="14564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516913" y="2752856"/>
            <a:ext cx="1208448" cy="120844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8D0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03423" y="2951109"/>
            <a:ext cx="798656" cy="742241"/>
          </a:xfrm>
          <a:custGeom>
            <a:avLst/>
            <a:gdLst/>
            <a:ahLst/>
            <a:cxnLst/>
            <a:rect l="l" t="t" r="r" b="b"/>
            <a:pathLst>
              <a:path w="798656" h="742241">
                <a:moveTo>
                  <a:pt x="0" y="0"/>
                </a:moveTo>
                <a:lnTo>
                  <a:pt x="798656" y="0"/>
                </a:lnTo>
                <a:lnTo>
                  <a:pt x="798656" y="742241"/>
                </a:lnTo>
                <a:lnTo>
                  <a:pt x="0" y="7422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25295" y="4317388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8" y="0"/>
                </a:lnTo>
                <a:lnTo>
                  <a:pt x="591668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39285" y="5000466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7" y="0"/>
                </a:lnTo>
                <a:lnTo>
                  <a:pt x="591667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239285" y="5682745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7" y="0"/>
                </a:lnTo>
                <a:lnTo>
                  <a:pt x="591667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239285" y="6431699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7" y="0"/>
                </a:lnTo>
                <a:lnTo>
                  <a:pt x="591667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417784" y="419743"/>
            <a:ext cx="9452615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9"/>
              </a:lnSpc>
            </a:pPr>
            <a:r>
              <a:rPr lang="en-US" sz="5065">
                <a:solidFill>
                  <a:srgbClr val="FAFAFA"/>
                </a:solidFill>
                <a:latin typeface="Poppins Ultra-Bold"/>
              </a:rPr>
              <a:t>What should such an infrastructure contain?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30952" y="3067232"/>
            <a:ext cx="9071446" cy="1047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545454"/>
                </a:solidFill>
                <a:latin typeface="Poppins Medium"/>
              </a:rPr>
              <a:t>Provider Operational Processes and Software</a:t>
            </a:r>
          </a:p>
          <a:p>
            <a:pPr>
              <a:lnSpc>
                <a:spcPts val="4199"/>
              </a:lnSpc>
              <a:spcBef>
                <a:spcPct val="0"/>
              </a:spcBef>
            </a:pPr>
            <a:endParaRPr lang="en-US" sz="2999" dirty="0">
              <a:solidFill>
                <a:srgbClr val="545454"/>
              </a:solidFill>
              <a:latin typeface="Poppins Mediu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993324" y="4164988"/>
            <a:ext cx="8265319" cy="4107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26"/>
              </a:lnSpc>
            </a:pPr>
            <a:r>
              <a:rPr lang="en-US" sz="2805" dirty="0">
                <a:solidFill>
                  <a:srgbClr val="FFFFFF"/>
                </a:solidFill>
                <a:latin typeface="Canva Sans 2 Bold"/>
              </a:rPr>
              <a:t>Feasible data collection procedures</a:t>
            </a:r>
          </a:p>
          <a:p>
            <a:pPr>
              <a:lnSpc>
                <a:spcPts val="5526"/>
              </a:lnSpc>
            </a:pPr>
            <a:r>
              <a:rPr lang="en-US" sz="2805" dirty="0">
                <a:solidFill>
                  <a:srgbClr val="FFFFFF"/>
                </a:solidFill>
                <a:latin typeface="Canva Sans 2 Bold"/>
              </a:rPr>
              <a:t>Data storage with easy access and sharing</a:t>
            </a:r>
          </a:p>
          <a:p>
            <a:pPr>
              <a:lnSpc>
                <a:spcPts val="5526"/>
              </a:lnSpc>
            </a:pPr>
            <a:r>
              <a:rPr lang="en-US" sz="2805" dirty="0">
                <a:solidFill>
                  <a:srgbClr val="FFFFFF"/>
                </a:solidFill>
                <a:latin typeface="Canva Sans 2 Bold"/>
              </a:rPr>
              <a:t>Privacy protection</a:t>
            </a:r>
          </a:p>
          <a:p>
            <a:pPr>
              <a:lnSpc>
                <a:spcPts val="5526"/>
              </a:lnSpc>
            </a:pPr>
            <a:r>
              <a:rPr lang="en-US" sz="2805" dirty="0">
                <a:solidFill>
                  <a:srgbClr val="FFFFFF"/>
                </a:solidFill>
                <a:latin typeface="Canva Sans 2 Bold"/>
              </a:rPr>
              <a:t>AI automation enhancements</a:t>
            </a:r>
          </a:p>
          <a:p>
            <a:pPr>
              <a:lnSpc>
                <a:spcPts val="5526"/>
              </a:lnSpc>
            </a:pPr>
            <a:r>
              <a:rPr lang="en-US" sz="2805" dirty="0">
                <a:solidFill>
                  <a:srgbClr val="FFFFFF"/>
                </a:solidFill>
                <a:latin typeface="Canva Sans 2 Bold"/>
              </a:rPr>
              <a:t>Data integration and interoperability with EHRs</a:t>
            </a:r>
          </a:p>
          <a:p>
            <a:pPr>
              <a:lnSpc>
                <a:spcPts val="5526"/>
              </a:lnSpc>
            </a:pPr>
            <a:endParaRPr lang="en-US" sz="2805" dirty="0">
              <a:solidFill>
                <a:srgbClr val="FFFFFF"/>
              </a:solidFill>
              <a:latin typeface="Canva Sans 2 Bold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239285" y="7133028"/>
            <a:ext cx="591668" cy="501304"/>
          </a:xfrm>
          <a:custGeom>
            <a:avLst/>
            <a:gdLst/>
            <a:ahLst/>
            <a:cxnLst/>
            <a:rect l="l" t="t" r="r" b="b"/>
            <a:pathLst>
              <a:path w="591668" h="501304">
                <a:moveTo>
                  <a:pt x="0" y="0"/>
                </a:moveTo>
                <a:lnTo>
                  <a:pt x="591667" y="0"/>
                </a:lnTo>
                <a:lnTo>
                  <a:pt x="591667" y="501304"/>
                </a:lnTo>
                <a:lnTo>
                  <a:pt x="0" y="501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E250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E250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E250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E250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E250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0988" y="-4081738"/>
            <a:ext cx="13750532" cy="13750532"/>
          </a:xfrm>
          <a:custGeom>
            <a:avLst/>
            <a:gdLst/>
            <a:ahLst/>
            <a:cxnLst/>
            <a:rect l="l" t="t" r="r" b="b"/>
            <a:pathLst>
              <a:path w="13750532" h="13750532">
                <a:moveTo>
                  <a:pt x="0" y="0"/>
                </a:moveTo>
                <a:lnTo>
                  <a:pt x="13750532" y="0"/>
                </a:lnTo>
                <a:lnTo>
                  <a:pt x="13750532" y="13750532"/>
                </a:lnTo>
                <a:lnTo>
                  <a:pt x="0" y="13750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2662582" y="-2484505"/>
            <a:ext cx="15256010" cy="1525601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gradFill rotWithShape="1">
              <a:gsLst>
                <a:gs pos="0">
                  <a:srgbClr val="C80808">
                    <a:alpha val="100000"/>
                  </a:srgbClr>
                </a:gs>
                <a:gs pos="100000">
                  <a:srgbClr val="0B0B0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752475">
              <a:solidFill>
                <a:srgbClr val="990B0B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902398" y="754072"/>
            <a:ext cx="8778891" cy="8778856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8848" y="3136849"/>
            <a:ext cx="6694486" cy="713523"/>
            <a:chOff x="0" y="0"/>
            <a:chExt cx="1763157" cy="187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63157" cy="187924"/>
            </a:xfrm>
            <a:custGeom>
              <a:avLst/>
              <a:gdLst/>
              <a:ahLst/>
              <a:cxnLst/>
              <a:rect l="l" t="t" r="r" b="b"/>
              <a:pathLst>
                <a:path w="1763157" h="187924">
                  <a:moveTo>
                    <a:pt x="93962" y="0"/>
                  </a:moveTo>
                  <a:lnTo>
                    <a:pt x="1669195" y="0"/>
                  </a:lnTo>
                  <a:cubicBezTo>
                    <a:pt x="1721089" y="0"/>
                    <a:pt x="1763157" y="42068"/>
                    <a:pt x="1763157" y="93962"/>
                  </a:cubicBezTo>
                  <a:lnTo>
                    <a:pt x="1763157" y="93962"/>
                  </a:lnTo>
                  <a:cubicBezTo>
                    <a:pt x="1763157" y="118882"/>
                    <a:pt x="1753257" y="142782"/>
                    <a:pt x="1735636" y="160403"/>
                  </a:cubicBezTo>
                  <a:cubicBezTo>
                    <a:pt x="1718015" y="178024"/>
                    <a:pt x="1694115" y="187924"/>
                    <a:pt x="1669195" y="187924"/>
                  </a:cubicBezTo>
                  <a:lnTo>
                    <a:pt x="93962" y="187924"/>
                  </a:lnTo>
                  <a:cubicBezTo>
                    <a:pt x="42068" y="187924"/>
                    <a:pt x="0" y="145856"/>
                    <a:pt x="0" y="93962"/>
                  </a:cubicBezTo>
                  <a:lnTo>
                    <a:pt x="0" y="93962"/>
                  </a:lnTo>
                  <a:cubicBezTo>
                    <a:pt x="0" y="42068"/>
                    <a:pt x="42068" y="0"/>
                    <a:pt x="9396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8D054">
                    <a:alpha val="100000"/>
                  </a:srgbClr>
                </a:gs>
                <a:gs pos="100000">
                  <a:srgbClr val="EDEDED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71597" y="2746360"/>
            <a:ext cx="1456403" cy="1456403"/>
          </a:xfrm>
          <a:custGeom>
            <a:avLst/>
            <a:gdLst/>
            <a:ahLst/>
            <a:cxnLst/>
            <a:rect l="l" t="t" r="r" b="b"/>
            <a:pathLst>
              <a:path w="1456403" h="1456403">
                <a:moveTo>
                  <a:pt x="0" y="0"/>
                </a:moveTo>
                <a:lnTo>
                  <a:pt x="1456403" y="0"/>
                </a:lnTo>
                <a:lnTo>
                  <a:pt x="1456403" y="1456402"/>
                </a:lnTo>
                <a:lnTo>
                  <a:pt x="0" y="145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613961" y="2888723"/>
            <a:ext cx="1208448" cy="120844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8D0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800470" y="3086976"/>
            <a:ext cx="798656" cy="742241"/>
          </a:xfrm>
          <a:custGeom>
            <a:avLst/>
            <a:gdLst/>
            <a:ahLst/>
            <a:cxnLst/>
            <a:rect l="l" t="t" r="r" b="b"/>
            <a:pathLst>
              <a:path w="798656" h="742241">
                <a:moveTo>
                  <a:pt x="0" y="0"/>
                </a:moveTo>
                <a:lnTo>
                  <a:pt x="798657" y="0"/>
                </a:lnTo>
                <a:lnTo>
                  <a:pt x="798657" y="742241"/>
                </a:lnTo>
                <a:lnTo>
                  <a:pt x="0" y="7422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417784" y="419743"/>
            <a:ext cx="9452615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9"/>
              </a:lnSpc>
            </a:pPr>
            <a:r>
              <a:rPr lang="en-US" sz="5065">
                <a:solidFill>
                  <a:srgbClr val="FAFAFA"/>
                </a:solidFill>
                <a:latin typeface="Poppins Ultra-Bold"/>
              </a:rPr>
              <a:t>What should such an infrastructure contain?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218848" y="4609096"/>
            <a:ext cx="9547683" cy="713523"/>
            <a:chOff x="0" y="0"/>
            <a:chExt cx="2514616" cy="1879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14616" cy="187924"/>
            </a:xfrm>
            <a:custGeom>
              <a:avLst/>
              <a:gdLst/>
              <a:ahLst/>
              <a:cxnLst/>
              <a:rect l="l" t="t" r="r" b="b"/>
              <a:pathLst>
                <a:path w="2514616" h="187924">
                  <a:moveTo>
                    <a:pt x="81087" y="0"/>
                  </a:moveTo>
                  <a:lnTo>
                    <a:pt x="2433529" y="0"/>
                  </a:lnTo>
                  <a:cubicBezTo>
                    <a:pt x="2478312" y="0"/>
                    <a:pt x="2514616" y="36304"/>
                    <a:pt x="2514616" y="81087"/>
                  </a:cubicBezTo>
                  <a:lnTo>
                    <a:pt x="2514616" y="106837"/>
                  </a:lnTo>
                  <a:cubicBezTo>
                    <a:pt x="2514616" y="151620"/>
                    <a:pt x="2478312" y="187924"/>
                    <a:pt x="2433529" y="187924"/>
                  </a:cubicBezTo>
                  <a:lnTo>
                    <a:pt x="81087" y="187924"/>
                  </a:lnTo>
                  <a:cubicBezTo>
                    <a:pt x="36304" y="187924"/>
                    <a:pt x="0" y="151620"/>
                    <a:pt x="0" y="106837"/>
                  </a:cubicBezTo>
                  <a:lnTo>
                    <a:pt x="0" y="81087"/>
                  </a:lnTo>
                  <a:cubicBezTo>
                    <a:pt x="0" y="36304"/>
                    <a:pt x="36304" y="0"/>
                    <a:pt x="810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8D054">
                    <a:alpha val="100000"/>
                  </a:srgbClr>
                </a:gs>
                <a:gs pos="100000">
                  <a:srgbClr val="EDEDED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13961" y="4360969"/>
            <a:ext cx="1208448" cy="120844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8D0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800470" y="4559222"/>
            <a:ext cx="798656" cy="742241"/>
          </a:xfrm>
          <a:custGeom>
            <a:avLst/>
            <a:gdLst/>
            <a:ahLst/>
            <a:cxnLst/>
            <a:rect l="l" t="t" r="r" b="b"/>
            <a:pathLst>
              <a:path w="798656" h="742241">
                <a:moveTo>
                  <a:pt x="0" y="0"/>
                </a:moveTo>
                <a:lnTo>
                  <a:pt x="798657" y="0"/>
                </a:lnTo>
                <a:lnTo>
                  <a:pt x="798657" y="742241"/>
                </a:lnTo>
                <a:lnTo>
                  <a:pt x="0" y="7422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1218848" y="6084244"/>
            <a:ext cx="7925152" cy="713523"/>
            <a:chOff x="0" y="0"/>
            <a:chExt cx="2087283" cy="18792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87283" cy="187924"/>
            </a:xfrm>
            <a:custGeom>
              <a:avLst/>
              <a:gdLst/>
              <a:ahLst/>
              <a:cxnLst/>
              <a:rect l="l" t="t" r="r" b="b"/>
              <a:pathLst>
                <a:path w="2087283" h="187924">
                  <a:moveTo>
                    <a:pt x="93962" y="0"/>
                  </a:moveTo>
                  <a:lnTo>
                    <a:pt x="1993321" y="0"/>
                  </a:lnTo>
                  <a:cubicBezTo>
                    <a:pt x="2045215" y="0"/>
                    <a:pt x="2087283" y="42068"/>
                    <a:pt x="2087283" y="93962"/>
                  </a:cubicBezTo>
                  <a:lnTo>
                    <a:pt x="2087283" y="93962"/>
                  </a:lnTo>
                  <a:cubicBezTo>
                    <a:pt x="2087283" y="118882"/>
                    <a:pt x="2077383" y="142782"/>
                    <a:pt x="2059762" y="160403"/>
                  </a:cubicBezTo>
                  <a:cubicBezTo>
                    <a:pt x="2042141" y="178024"/>
                    <a:pt x="2018241" y="187924"/>
                    <a:pt x="1993321" y="187924"/>
                  </a:cubicBezTo>
                  <a:lnTo>
                    <a:pt x="93962" y="187924"/>
                  </a:lnTo>
                  <a:cubicBezTo>
                    <a:pt x="42068" y="187924"/>
                    <a:pt x="0" y="145856"/>
                    <a:pt x="0" y="93962"/>
                  </a:cubicBezTo>
                  <a:lnTo>
                    <a:pt x="0" y="93962"/>
                  </a:lnTo>
                  <a:cubicBezTo>
                    <a:pt x="0" y="42068"/>
                    <a:pt x="42068" y="0"/>
                    <a:pt x="9396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8D054">
                    <a:alpha val="100000"/>
                  </a:srgbClr>
                </a:gs>
                <a:gs pos="100000">
                  <a:srgbClr val="EDEDED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13961" y="5836118"/>
            <a:ext cx="1208448" cy="1208448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8D0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800470" y="6034371"/>
            <a:ext cx="798656" cy="742241"/>
          </a:xfrm>
          <a:custGeom>
            <a:avLst/>
            <a:gdLst/>
            <a:ahLst/>
            <a:cxnLst/>
            <a:rect l="l" t="t" r="r" b="b"/>
            <a:pathLst>
              <a:path w="798656" h="742241">
                <a:moveTo>
                  <a:pt x="0" y="0"/>
                </a:moveTo>
                <a:lnTo>
                  <a:pt x="798657" y="0"/>
                </a:lnTo>
                <a:lnTo>
                  <a:pt x="798657" y="742240"/>
                </a:lnTo>
                <a:lnTo>
                  <a:pt x="0" y="7422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928000" y="4705053"/>
            <a:ext cx="9292064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545454"/>
                </a:solidFill>
                <a:latin typeface="Poppins Bold"/>
              </a:rPr>
              <a:t>Financial incentives for Data Collection and Training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928000" y="3238500"/>
            <a:ext cx="9292064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545454"/>
                </a:solidFill>
                <a:latin typeface="Poppins Bold"/>
              </a:rPr>
              <a:t>Training and Technical Assistance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928000" y="6195261"/>
            <a:ext cx="9292064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545454"/>
                </a:solidFill>
                <a:latin typeface="Poppins Bold"/>
              </a:rPr>
              <a:t>Support for partnerships with researchers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545454"/>
              </a:solidFill>
              <a:latin typeface="Poppi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114433">
            <a:off x="7035383" y="-2108431"/>
            <a:ext cx="13036664" cy="17542248"/>
            <a:chOff x="0" y="0"/>
            <a:chExt cx="1061277" cy="14280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1277" cy="1428063"/>
            </a:xfrm>
            <a:custGeom>
              <a:avLst/>
              <a:gdLst/>
              <a:ahLst/>
              <a:cxnLst/>
              <a:rect l="l" t="t" r="r" b="b"/>
              <a:pathLst>
                <a:path w="1061277" h="1428063">
                  <a:moveTo>
                    <a:pt x="530638" y="0"/>
                  </a:moveTo>
                  <a:cubicBezTo>
                    <a:pt x="237575" y="0"/>
                    <a:pt x="0" y="319683"/>
                    <a:pt x="0" y="714032"/>
                  </a:cubicBezTo>
                  <a:cubicBezTo>
                    <a:pt x="0" y="1108380"/>
                    <a:pt x="237575" y="1428063"/>
                    <a:pt x="530638" y="1428063"/>
                  </a:cubicBezTo>
                  <a:cubicBezTo>
                    <a:pt x="823702" y="1428063"/>
                    <a:pt x="1061277" y="1108380"/>
                    <a:pt x="1061277" y="714032"/>
                  </a:cubicBezTo>
                  <a:cubicBezTo>
                    <a:pt x="1061277" y="319683"/>
                    <a:pt x="823702" y="0"/>
                    <a:pt x="530638" y="0"/>
                  </a:cubicBezTo>
                </a:path>
              </a:pathLst>
            </a:custGeom>
            <a:gradFill rotWithShape="1">
              <a:gsLst>
                <a:gs pos="0">
                  <a:srgbClr val="D30000">
                    <a:alpha val="100000"/>
                  </a:srgbClr>
                </a:gs>
                <a:gs pos="100000">
                  <a:srgbClr val="2B2B2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6611509">
            <a:off x="2349508" y="3133559"/>
            <a:ext cx="14041903" cy="4654745"/>
          </a:xfrm>
          <a:custGeom>
            <a:avLst/>
            <a:gdLst/>
            <a:ahLst/>
            <a:cxnLst/>
            <a:rect l="l" t="t" r="r" b="b"/>
            <a:pathLst>
              <a:path w="14041903" h="4654745">
                <a:moveTo>
                  <a:pt x="0" y="0"/>
                </a:moveTo>
                <a:lnTo>
                  <a:pt x="14041903" y="0"/>
                </a:lnTo>
                <a:lnTo>
                  <a:pt x="14041903" y="4654746"/>
                </a:lnTo>
                <a:lnTo>
                  <a:pt x="0" y="4654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37" b="-262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4498077">
            <a:off x="-723275" y="2478694"/>
            <a:ext cx="12486600" cy="5213156"/>
          </a:xfrm>
          <a:custGeom>
            <a:avLst/>
            <a:gdLst/>
            <a:ahLst/>
            <a:cxnLst/>
            <a:rect l="l" t="t" r="r" b="b"/>
            <a:pathLst>
              <a:path w="12486600" h="5213156">
                <a:moveTo>
                  <a:pt x="0" y="0"/>
                </a:moveTo>
                <a:lnTo>
                  <a:pt x="12486600" y="0"/>
                </a:lnTo>
                <a:lnTo>
                  <a:pt x="12486600" y="5213155"/>
                </a:lnTo>
                <a:lnTo>
                  <a:pt x="0" y="5213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68740" y="2839944"/>
            <a:ext cx="5346536" cy="122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4000">
                <a:solidFill>
                  <a:srgbClr val="545454"/>
                </a:solidFill>
                <a:latin typeface="Poppins Bold"/>
              </a:rPr>
              <a:t>New </a:t>
            </a:r>
            <a:r>
              <a:rPr lang="en-US" sz="4000">
                <a:solidFill>
                  <a:srgbClr val="CD0A0A"/>
                </a:solidFill>
                <a:latin typeface="Poppins Bold"/>
              </a:rPr>
              <a:t>Science</a:t>
            </a:r>
            <a:r>
              <a:rPr lang="en-US" sz="4000">
                <a:solidFill>
                  <a:srgbClr val="545454"/>
                </a:solidFill>
                <a:latin typeface="Poppins Bold"/>
              </a:rPr>
              <a:t>, Tech, and Policy Shifts...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81218" y="4767308"/>
            <a:ext cx="8254091" cy="3676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4"/>
              </a:lnSpc>
              <a:spcBef>
                <a:spcPct val="0"/>
              </a:spcBef>
            </a:pPr>
            <a:r>
              <a:rPr lang="en-US" sz="4132" dirty="0">
                <a:solidFill>
                  <a:srgbClr val="FFFFFF"/>
                </a:solidFill>
                <a:latin typeface="Poppins Bold"/>
              </a:rPr>
              <a:t>New Implementation sciences combined with translational sciences provide novel solutions</a:t>
            </a:r>
          </a:p>
          <a:p>
            <a:pPr algn="ctr">
              <a:lnSpc>
                <a:spcPts val="5784"/>
              </a:lnSpc>
              <a:spcBef>
                <a:spcPct val="0"/>
              </a:spcBef>
            </a:pPr>
            <a:endParaRPr lang="en-US" sz="4132" dirty="0">
              <a:solidFill>
                <a:srgbClr val="FFFFFF"/>
              </a:solidFill>
              <a:latin typeface="Poppi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114433">
            <a:off x="7035383" y="-2108431"/>
            <a:ext cx="13036664" cy="17542248"/>
            <a:chOff x="0" y="0"/>
            <a:chExt cx="1061277" cy="14280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1277" cy="1428063"/>
            </a:xfrm>
            <a:custGeom>
              <a:avLst/>
              <a:gdLst/>
              <a:ahLst/>
              <a:cxnLst/>
              <a:rect l="l" t="t" r="r" b="b"/>
              <a:pathLst>
                <a:path w="1061277" h="1428063">
                  <a:moveTo>
                    <a:pt x="530638" y="0"/>
                  </a:moveTo>
                  <a:cubicBezTo>
                    <a:pt x="237575" y="0"/>
                    <a:pt x="0" y="319683"/>
                    <a:pt x="0" y="714032"/>
                  </a:cubicBezTo>
                  <a:cubicBezTo>
                    <a:pt x="0" y="1108380"/>
                    <a:pt x="237575" y="1428063"/>
                    <a:pt x="530638" y="1428063"/>
                  </a:cubicBezTo>
                  <a:cubicBezTo>
                    <a:pt x="823702" y="1428063"/>
                    <a:pt x="1061277" y="1108380"/>
                    <a:pt x="1061277" y="714032"/>
                  </a:cubicBezTo>
                  <a:cubicBezTo>
                    <a:pt x="1061277" y="319683"/>
                    <a:pt x="823702" y="0"/>
                    <a:pt x="530638" y="0"/>
                  </a:cubicBezTo>
                </a:path>
              </a:pathLst>
            </a:custGeom>
            <a:gradFill rotWithShape="1">
              <a:gsLst>
                <a:gs pos="0">
                  <a:srgbClr val="D30000">
                    <a:alpha val="100000"/>
                  </a:srgbClr>
                </a:gs>
                <a:gs pos="100000">
                  <a:srgbClr val="2B2B2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6611509">
            <a:off x="2349508" y="3133559"/>
            <a:ext cx="14041903" cy="4654745"/>
          </a:xfrm>
          <a:custGeom>
            <a:avLst/>
            <a:gdLst/>
            <a:ahLst/>
            <a:cxnLst/>
            <a:rect l="l" t="t" r="r" b="b"/>
            <a:pathLst>
              <a:path w="14041903" h="4654745">
                <a:moveTo>
                  <a:pt x="0" y="0"/>
                </a:moveTo>
                <a:lnTo>
                  <a:pt x="14041903" y="0"/>
                </a:lnTo>
                <a:lnTo>
                  <a:pt x="14041903" y="4654746"/>
                </a:lnTo>
                <a:lnTo>
                  <a:pt x="0" y="4654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37" b="-262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4498077">
            <a:off x="-723275" y="2478694"/>
            <a:ext cx="12486600" cy="5213156"/>
          </a:xfrm>
          <a:custGeom>
            <a:avLst/>
            <a:gdLst/>
            <a:ahLst/>
            <a:cxnLst/>
            <a:rect l="l" t="t" r="r" b="b"/>
            <a:pathLst>
              <a:path w="12486600" h="5213156">
                <a:moveTo>
                  <a:pt x="0" y="0"/>
                </a:moveTo>
                <a:lnTo>
                  <a:pt x="12486600" y="0"/>
                </a:lnTo>
                <a:lnTo>
                  <a:pt x="12486600" y="5213155"/>
                </a:lnTo>
                <a:lnTo>
                  <a:pt x="0" y="5213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593057" y="4048308"/>
            <a:ext cx="4127217" cy="2073926"/>
          </a:xfrm>
          <a:custGeom>
            <a:avLst/>
            <a:gdLst/>
            <a:ahLst/>
            <a:cxnLst/>
            <a:rect l="l" t="t" r="r" b="b"/>
            <a:pathLst>
              <a:path w="4127217" h="2073926">
                <a:moveTo>
                  <a:pt x="0" y="0"/>
                </a:moveTo>
                <a:lnTo>
                  <a:pt x="4127216" y="0"/>
                </a:lnTo>
                <a:lnTo>
                  <a:pt x="4127216" y="2073927"/>
                </a:lnTo>
                <a:lnTo>
                  <a:pt x="0" y="20739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68740" y="2839944"/>
            <a:ext cx="5346536" cy="122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4000">
                <a:solidFill>
                  <a:srgbClr val="545454"/>
                </a:solidFill>
                <a:latin typeface="Poppins Bold"/>
              </a:rPr>
              <a:t>New Science, </a:t>
            </a:r>
            <a:r>
              <a:rPr lang="en-US" sz="4000">
                <a:solidFill>
                  <a:srgbClr val="D10505"/>
                </a:solidFill>
                <a:latin typeface="Poppins Bold"/>
              </a:rPr>
              <a:t>Tech</a:t>
            </a:r>
            <a:r>
              <a:rPr lang="en-US" sz="4000">
                <a:solidFill>
                  <a:srgbClr val="545454"/>
                </a:solidFill>
                <a:latin typeface="Poppins Bold"/>
              </a:rPr>
              <a:t>, and Policy Shifts...</a:t>
            </a:r>
          </a:p>
        </p:txBody>
      </p:sp>
      <p:sp>
        <p:nvSpPr>
          <p:cNvPr id="9" name="Freeform 9"/>
          <p:cNvSpPr/>
          <p:nvPr/>
        </p:nvSpPr>
        <p:spPr>
          <a:xfrm>
            <a:off x="9370460" y="169490"/>
            <a:ext cx="1732951" cy="1858393"/>
          </a:xfrm>
          <a:custGeom>
            <a:avLst/>
            <a:gdLst/>
            <a:ahLst/>
            <a:cxnLst/>
            <a:rect l="l" t="t" r="r" b="b"/>
            <a:pathLst>
              <a:path w="1732951" h="1858393">
                <a:moveTo>
                  <a:pt x="0" y="0"/>
                </a:moveTo>
                <a:lnTo>
                  <a:pt x="1732951" y="0"/>
                </a:lnTo>
                <a:lnTo>
                  <a:pt x="1732951" y="1858393"/>
                </a:lnTo>
                <a:lnTo>
                  <a:pt x="0" y="18583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675134" y="4156075"/>
            <a:ext cx="1732951" cy="1858393"/>
          </a:xfrm>
          <a:custGeom>
            <a:avLst/>
            <a:gdLst/>
            <a:ahLst/>
            <a:cxnLst/>
            <a:rect l="l" t="t" r="r" b="b"/>
            <a:pathLst>
              <a:path w="1732951" h="1858393">
                <a:moveTo>
                  <a:pt x="0" y="0"/>
                </a:moveTo>
                <a:lnTo>
                  <a:pt x="1732951" y="0"/>
                </a:lnTo>
                <a:lnTo>
                  <a:pt x="1732951" y="1858393"/>
                </a:lnTo>
                <a:lnTo>
                  <a:pt x="0" y="18583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2509016" y="6662693"/>
            <a:ext cx="1732951" cy="1858393"/>
          </a:xfrm>
          <a:custGeom>
            <a:avLst/>
            <a:gdLst/>
            <a:ahLst/>
            <a:cxnLst/>
            <a:rect l="l" t="t" r="r" b="b"/>
            <a:pathLst>
              <a:path w="1732951" h="1858393">
                <a:moveTo>
                  <a:pt x="0" y="0"/>
                </a:moveTo>
                <a:lnTo>
                  <a:pt x="1732951" y="0"/>
                </a:lnTo>
                <a:lnTo>
                  <a:pt x="1732951" y="1858393"/>
                </a:lnTo>
                <a:lnTo>
                  <a:pt x="0" y="18583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370460" y="7951035"/>
            <a:ext cx="1732951" cy="1858393"/>
          </a:xfrm>
          <a:custGeom>
            <a:avLst/>
            <a:gdLst/>
            <a:ahLst/>
            <a:cxnLst/>
            <a:rect l="l" t="t" r="r" b="b"/>
            <a:pathLst>
              <a:path w="1732951" h="1858393">
                <a:moveTo>
                  <a:pt x="0" y="0"/>
                </a:moveTo>
                <a:lnTo>
                  <a:pt x="1732951" y="0"/>
                </a:lnTo>
                <a:lnTo>
                  <a:pt x="1732951" y="1858392"/>
                </a:lnTo>
                <a:lnTo>
                  <a:pt x="0" y="1858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509016" y="1421382"/>
            <a:ext cx="1732951" cy="1858393"/>
          </a:xfrm>
          <a:custGeom>
            <a:avLst/>
            <a:gdLst/>
            <a:ahLst/>
            <a:cxnLst/>
            <a:rect l="l" t="t" r="r" b="b"/>
            <a:pathLst>
              <a:path w="1732951" h="1858393">
                <a:moveTo>
                  <a:pt x="0" y="0"/>
                </a:moveTo>
                <a:lnTo>
                  <a:pt x="1732951" y="0"/>
                </a:lnTo>
                <a:lnTo>
                  <a:pt x="1732951" y="1858393"/>
                </a:lnTo>
                <a:lnTo>
                  <a:pt x="0" y="18583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8696920" y="2008833"/>
            <a:ext cx="3023354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5"/>
              </a:lnSpc>
            </a:pPr>
            <a:r>
              <a:rPr lang="en-US" sz="2500">
                <a:solidFill>
                  <a:srgbClr val="FAFAFA"/>
                </a:solidFill>
                <a:latin typeface="Poppins Bold"/>
              </a:rPr>
              <a:t>Chatbots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63814" y="3260725"/>
            <a:ext cx="3023354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5"/>
              </a:lnSpc>
            </a:pPr>
            <a:r>
              <a:rPr lang="en-US" sz="2500">
                <a:solidFill>
                  <a:srgbClr val="FAFAFA"/>
                </a:solidFill>
                <a:latin typeface="Poppins Bold"/>
              </a:rPr>
              <a:t>AI-powered assessments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565296" y="6103185"/>
            <a:ext cx="395262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5"/>
              </a:lnSpc>
            </a:pPr>
            <a:r>
              <a:rPr lang="en-US" sz="2500">
                <a:solidFill>
                  <a:srgbClr val="FAFAFA"/>
                </a:solidFill>
                <a:latin typeface="Poppins Bold"/>
              </a:rPr>
              <a:t>Ecological momentary assessments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99178" y="8606811"/>
            <a:ext cx="395262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5"/>
              </a:lnSpc>
            </a:pPr>
            <a:r>
              <a:rPr lang="en-US" sz="2500">
                <a:solidFill>
                  <a:srgbClr val="FAFAFA"/>
                </a:solidFill>
                <a:latin typeface="Poppins Bold"/>
              </a:rPr>
              <a:t>Adaptave technologies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00600" y="9790377"/>
            <a:ext cx="10135074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9687" lvl="2" algn="ctr">
              <a:lnSpc>
                <a:spcPts val="2925"/>
              </a:lnSpc>
            </a:pPr>
            <a:r>
              <a:rPr lang="en-US" sz="2500" dirty="0">
                <a:solidFill>
                  <a:srgbClr val="FAFAFA"/>
                </a:solidFill>
                <a:latin typeface="Poppins Bold"/>
              </a:rPr>
              <a:t>encryption methods enhance privacy solutions</a:t>
            </a:r>
          </a:p>
          <a:p>
            <a:pPr algn="ctr">
              <a:lnSpc>
                <a:spcPts val="2925"/>
              </a:lnSpc>
            </a:pPr>
            <a:endParaRPr lang="en-US" sz="2500" dirty="0">
              <a:solidFill>
                <a:srgbClr val="FAFAFA"/>
              </a:solidFill>
              <a:latin typeface="Poppi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144988" y="4689984"/>
            <a:ext cx="3023354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5"/>
              </a:lnSpc>
            </a:pPr>
            <a:r>
              <a:rPr lang="en-US" sz="2500">
                <a:solidFill>
                  <a:srgbClr val="545454"/>
                </a:solidFill>
                <a:latin typeface="Poppins Bold"/>
              </a:rPr>
              <a:t>Emerging</a:t>
            </a:r>
          </a:p>
          <a:p>
            <a:pPr algn="ctr">
              <a:lnSpc>
                <a:spcPts val="2925"/>
              </a:lnSpc>
            </a:pPr>
            <a:r>
              <a:rPr lang="en-US" sz="2500">
                <a:solidFill>
                  <a:srgbClr val="545454"/>
                </a:solidFill>
                <a:latin typeface="Poppins Bold"/>
              </a:rPr>
              <a:t>Technologies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114433">
            <a:off x="7035383" y="-2108431"/>
            <a:ext cx="13036664" cy="17542248"/>
            <a:chOff x="0" y="0"/>
            <a:chExt cx="1061277" cy="14280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1277" cy="1428063"/>
            </a:xfrm>
            <a:custGeom>
              <a:avLst/>
              <a:gdLst/>
              <a:ahLst/>
              <a:cxnLst/>
              <a:rect l="l" t="t" r="r" b="b"/>
              <a:pathLst>
                <a:path w="1061277" h="1428063">
                  <a:moveTo>
                    <a:pt x="530638" y="0"/>
                  </a:moveTo>
                  <a:cubicBezTo>
                    <a:pt x="237575" y="0"/>
                    <a:pt x="0" y="319683"/>
                    <a:pt x="0" y="714032"/>
                  </a:cubicBezTo>
                  <a:cubicBezTo>
                    <a:pt x="0" y="1108380"/>
                    <a:pt x="237575" y="1428063"/>
                    <a:pt x="530638" y="1428063"/>
                  </a:cubicBezTo>
                  <a:cubicBezTo>
                    <a:pt x="823702" y="1428063"/>
                    <a:pt x="1061277" y="1108380"/>
                    <a:pt x="1061277" y="714032"/>
                  </a:cubicBezTo>
                  <a:cubicBezTo>
                    <a:pt x="1061277" y="319683"/>
                    <a:pt x="823702" y="0"/>
                    <a:pt x="530638" y="0"/>
                  </a:cubicBezTo>
                </a:path>
              </a:pathLst>
            </a:custGeom>
            <a:gradFill rotWithShape="1">
              <a:gsLst>
                <a:gs pos="0">
                  <a:srgbClr val="D30000">
                    <a:alpha val="100000"/>
                  </a:srgbClr>
                </a:gs>
                <a:gs pos="100000">
                  <a:srgbClr val="2B2B2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6611509">
            <a:off x="2349508" y="3133559"/>
            <a:ext cx="14041903" cy="4654745"/>
          </a:xfrm>
          <a:custGeom>
            <a:avLst/>
            <a:gdLst/>
            <a:ahLst/>
            <a:cxnLst/>
            <a:rect l="l" t="t" r="r" b="b"/>
            <a:pathLst>
              <a:path w="14041903" h="4654745">
                <a:moveTo>
                  <a:pt x="0" y="0"/>
                </a:moveTo>
                <a:lnTo>
                  <a:pt x="14041903" y="0"/>
                </a:lnTo>
                <a:lnTo>
                  <a:pt x="14041903" y="4654746"/>
                </a:lnTo>
                <a:lnTo>
                  <a:pt x="0" y="4654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37" b="-262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4498077">
            <a:off x="-723275" y="2478694"/>
            <a:ext cx="12486600" cy="5213156"/>
          </a:xfrm>
          <a:custGeom>
            <a:avLst/>
            <a:gdLst/>
            <a:ahLst/>
            <a:cxnLst/>
            <a:rect l="l" t="t" r="r" b="b"/>
            <a:pathLst>
              <a:path w="12486600" h="5213156">
                <a:moveTo>
                  <a:pt x="0" y="0"/>
                </a:moveTo>
                <a:lnTo>
                  <a:pt x="12486600" y="0"/>
                </a:lnTo>
                <a:lnTo>
                  <a:pt x="12486600" y="5213155"/>
                </a:lnTo>
                <a:lnTo>
                  <a:pt x="0" y="5213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68740" y="2839944"/>
            <a:ext cx="5346536" cy="122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4000">
                <a:solidFill>
                  <a:srgbClr val="545454"/>
                </a:solidFill>
                <a:latin typeface="Poppins Bold"/>
              </a:rPr>
              <a:t>New Science, Tech, and </a:t>
            </a:r>
            <a:r>
              <a:rPr lang="en-US" sz="4000">
                <a:solidFill>
                  <a:srgbClr val="CD0A0A"/>
                </a:solidFill>
                <a:latin typeface="Poppins Bold"/>
              </a:rPr>
              <a:t>Policy Shifts</a:t>
            </a:r>
            <a:r>
              <a:rPr lang="en-US" sz="4000">
                <a:solidFill>
                  <a:srgbClr val="545454"/>
                </a:solidFill>
                <a:latin typeface="Poppins Bold"/>
              </a:rPr>
              <a:t>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89455" y="5346632"/>
            <a:ext cx="8254091" cy="2943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4"/>
              </a:lnSpc>
              <a:spcBef>
                <a:spcPct val="0"/>
              </a:spcBef>
            </a:pPr>
            <a:r>
              <a:rPr lang="en-US" sz="4132" dirty="0">
                <a:solidFill>
                  <a:srgbClr val="FFFFFF"/>
                </a:solidFill>
                <a:latin typeface="Poppins Bold"/>
              </a:rPr>
              <a:t>Medicare and Medicaid aims to enroll beneficiaries in accountable, value-based care programs by 2030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654</Words>
  <Application>Microsoft Macintosh PowerPoint</Application>
  <PresentationFormat>Custom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Canva Sans 2 Bold</vt:lpstr>
      <vt:lpstr>Arial</vt:lpstr>
      <vt:lpstr>Poppins Bold</vt:lpstr>
      <vt:lpstr>Calibri</vt:lpstr>
      <vt:lpstr>Poppins</vt:lpstr>
      <vt:lpstr>TT Hoves Bold</vt:lpstr>
      <vt:lpstr>Poppins Medium</vt:lpstr>
      <vt:lpstr>Poppins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 branson</dc:title>
  <cp:lastModifiedBy>Len Bickman</cp:lastModifiedBy>
  <cp:revision>4</cp:revision>
  <dcterms:created xsi:type="dcterms:W3CDTF">2006-08-16T00:00:00Z</dcterms:created>
  <dcterms:modified xsi:type="dcterms:W3CDTF">2024-01-24T13:47:58Z</dcterms:modified>
  <dc:identifier>DAFsSlc8XuU</dc:identifier>
</cp:coreProperties>
</file>