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6" r:id="rId2"/>
    <p:sldId id="267" r:id="rId3"/>
    <p:sldId id="280" r:id="rId4"/>
    <p:sldId id="258" r:id="rId5"/>
    <p:sldId id="260" r:id="rId6"/>
    <p:sldId id="259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1"/>
    <p:restoredTop sz="96327"/>
  </p:normalViewPr>
  <p:slideViewPr>
    <p:cSldViewPr snapToGrid="0" showGuides="1">
      <p:cViewPr varScale="1">
        <p:scale>
          <a:sx n="128" d="100"/>
          <a:sy n="128" d="100"/>
        </p:scale>
        <p:origin x="41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6F02A-1A72-8E40-83EC-218B292B814F}" type="datetimeFigureOut">
              <a:rPr lang="en-US" smtClean="0"/>
              <a:t>1/24/24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66C70-C841-0B46-82D0-2AF7A4449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8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053CD-B930-7F4C-8F4D-4326420206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4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3D74F-AFE8-5284-D4E2-6ADA0DEB0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6366DD-EA4E-4E3B-DB17-5BA3DBB59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A10BD-2F1D-0F3D-A3BD-EC1E75DB5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FC20-5DCC-6B42-999F-3B22CDDBC250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BBAC6-78FF-2363-F7DF-D3287B820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92FCB-B071-0872-C5E7-851AE9EB3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36B9-59BC-2446-8E81-92A9BB5FC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39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5A087-377F-CC4A-C8A4-477622BA5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7630DE-C413-9D10-1595-7D8A2B709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9F02A-090C-46BF-3730-FF26601A8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FC20-5DCC-6B42-999F-3B22CDDBC250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23E34-67E8-93A4-31F8-FF4E7D44E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79F0E-31D4-D921-22F0-3170E454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36B9-59BC-2446-8E81-92A9BB5FC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4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898130-9E00-33DD-8CF7-20238DDC9A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0C27E-ABD7-4BF6-3F72-BACA98FCD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16773-CE8C-8EA0-AF05-766261AA5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FC20-5DCC-6B42-999F-3B22CDDBC250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A0750-85E0-B7D2-81A9-78D4C3768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B4886-0680-9E3D-B5F6-302F7C89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36B9-59BC-2446-8E81-92A9BB5FC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E43BF-50D2-6902-8311-6BF9C1382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86D60-7744-A0CB-B96E-78276C137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CE9CF-5E50-E251-2C53-CF56EE730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FC20-5DCC-6B42-999F-3B22CDDBC250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45016-AC18-70BF-95F1-0DF806C0B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FB48D-607F-74E9-B690-98D921739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36B9-59BC-2446-8E81-92A9BB5FC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2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60A93-8268-B3A6-32BE-909A42985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B0D07-CA7B-DC74-99D3-E70ADFA43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FFBCD-D545-3182-74D2-09D3E91AF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FC20-5DCC-6B42-999F-3B22CDDBC250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9CBA8-6C22-6D3B-1B1F-9CD695F39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91766-59E4-0B19-DB07-EE9530E7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36B9-59BC-2446-8E81-92A9BB5FC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7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FD3E-94D8-978C-22AD-084316BA0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0CD6C-728C-1F80-418B-868D42063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D7C7B0-C725-B5B8-4A35-B5716FBDE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66F30-049D-EA1B-3900-683E209E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FC20-5DCC-6B42-999F-3B22CDDBC250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26C9F-25B1-7B86-F8EE-9654696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CDBBF-6BB5-BA12-F214-7C7931FC2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36B9-59BC-2446-8E81-92A9BB5FC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8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5604-52F5-EF8A-1D9D-2B0DAF84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34286-8E5B-E174-D62A-988C987B0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4960D-376C-4534-15E7-BA054D0FF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1EFD52-97D0-BBD2-93CC-20E020A93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8514D1-1673-0B4B-E858-17F399BF7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62152-F9A6-86DB-65AC-48F1B4832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FC20-5DCC-6B42-999F-3B22CDDBC250}" type="datetimeFigureOut">
              <a:rPr lang="en-US" smtClean="0"/>
              <a:t>1/24/24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6EBAD1-A8D1-6AB3-E78A-AE09837E6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555583-F527-8A8B-F40B-E71A51D8B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36B9-59BC-2446-8E81-92A9BB5FC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4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02234-0952-90EA-9FA0-054DFCE0B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2B6C7A-BC90-A5A8-ABDB-6CE5090B0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FC20-5DCC-6B42-999F-3B22CDDBC250}" type="datetimeFigureOut">
              <a:rPr lang="en-US" smtClean="0"/>
              <a:t>1/24/24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8603FE-7949-139C-4D7B-B34EA8D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0247EA-5545-2871-B64D-0A964FCD6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36B9-59BC-2446-8E81-92A9BB5FC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9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D505F0-1487-0327-4E0C-35D489A9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FC20-5DCC-6B42-999F-3B22CDDBC250}" type="datetimeFigureOut">
              <a:rPr lang="en-US" smtClean="0"/>
              <a:t>1/24/24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04D05B-2A5F-9A86-71BB-4D65B848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BA45B-BC00-0A05-C1AE-D4C7E2FD0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36B9-59BC-2446-8E81-92A9BB5FC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8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A83F9-FB59-6155-3EDC-C4138D33A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82E4C-627E-87D3-AE73-FBB16C41B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083483-D786-7E78-FA62-FB4B7257D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64844-780C-8627-298D-B757D9157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FC20-5DCC-6B42-999F-3B22CDDBC250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7D6BB-981E-831C-B8A8-E7B078F64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3D8FC-B1C1-5B65-8CED-E81A28A40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36B9-59BC-2446-8E81-92A9BB5FC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6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3197C-5089-91D7-0416-0CF49343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DA3C68-E192-4C11-61AC-CB363D3E26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1A0ED-DB63-3763-8386-C23471FF7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67A3C-81D6-232F-2B3C-D0FEB94CA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FC20-5DCC-6B42-999F-3B22CDDBC250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0C517-2270-82BE-5092-1A230A7A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129DB-B827-2419-A58B-4B9A1493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36B9-59BC-2446-8E81-92A9BB5FC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5DFA93-25E1-1862-CC42-6E4DB987D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E2746-4296-7004-0639-A5F03753C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3D521-6CC9-4675-3820-B942A6296F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14FC20-5DCC-6B42-999F-3B22CDDBC250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2C0AD-9E94-CA73-2D6F-F2332F6FD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B2832-34D5-E5F8-13D5-1072998DD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2436B9-59BC-2446-8E81-92A9BB5FC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8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1.svg"/><Relationship Id="rId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18125" y="117257"/>
            <a:ext cx="7999791" cy="6623487"/>
          </a:xfrm>
          <a:custGeom>
            <a:avLst/>
            <a:gdLst/>
            <a:ahLst/>
            <a:cxnLst/>
            <a:rect l="l" t="t" r="r" b="b"/>
            <a:pathLst>
              <a:path w="11999686" h="9935230">
                <a:moveTo>
                  <a:pt x="0" y="0"/>
                </a:moveTo>
                <a:lnTo>
                  <a:pt x="11999686" y="0"/>
                </a:lnTo>
                <a:lnTo>
                  <a:pt x="11999686" y="9935230"/>
                </a:lnTo>
                <a:lnTo>
                  <a:pt x="0" y="99352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216"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35535" y="2338917"/>
            <a:ext cx="16919000" cy="3771900"/>
            <a:chOff x="0" y="0"/>
            <a:chExt cx="6684049" cy="14901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84049" cy="1490133"/>
            </a:xfrm>
            <a:custGeom>
              <a:avLst/>
              <a:gdLst/>
              <a:ahLst/>
              <a:cxnLst/>
              <a:rect l="l" t="t" r="r" b="b"/>
              <a:pathLst>
                <a:path w="6684049" h="1490133">
                  <a:moveTo>
                    <a:pt x="0" y="0"/>
                  </a:moveTo>
                  <a:lnTo>
                    <a:pt x="6684049" y="0"/>
                  </a:lnTo>
                  <a:lnTo>
                    <a:pt x="6684049" y="1490133"/>
                  </a:lnTo>
                  <a:lnTo>
                    <a:pt x="0" y="1490133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E20000">
                    <a:alpha val="100000"/>
                  </a:srgbClr>
                </a:gs>
                <a:gs pos="100000">
                  <a:srgbClr val="10101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39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14411" y="-349078"/>
            <a:ext cx="5577589" cy="8495650"/>
            <a:chOff x="0" y="0"/>
            <a:chExt cx="521141" cy="7937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1141" cy="793789"/>
            </a:xfrm>
            <a:custGeom>
              <a:avLst/>
              <a:gdLst/>
              <a:ahLst/>
              <a:cxnLst/>
              <a:rect l="l" t="t" r="r" b="b"/>
              <a:pathLst>
                <a:path w="521141" h="793789">
                  <a:moveTo>
                    <a:pt x="203200" y="0"/>
                  </a:moveTo>
                  <a:lnTo>
                    <a:pt x="521141" y="0"/>
                  </a:lnTo>
                  <a:lnTo>
                    <a:pt x="317941" y="793789"/>
                  </a:lnTo>
                  <a:lnTo>
                    <a:pt x="0" y="793789"/>
                  </a:lnTo>
                  <a:lnTo>
                    <a:pt x="203200" y="0"/>
                  </a:lnTo>
                </a:path>
              </a:pathLst>
            </a:custGeom>
            <a:solidFill>
              <a:srgbClr val="F8D054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6005422" y="685800"/>
            <a:ext cx="6055216" cy="6031563"/>
            <a:chOff x="0" y="0"/>
            <a:chExt cx="6502400" cy="6477000"/>
          </a:xfrm>
        </p:grpSpPr>
        <p:sp>
          <p:nvSpPr>
            <p:cNvPr id="9" name="Freeform 9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2"/>
              <a:stretch>
                <a:fillRect l="-13900" r="-3925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7B0000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7681837" y="414805"/>
            <a:ext cx="4876800" cy="24384"/>
          </a:xfrm>
          <a:custGeom>
            <a:avLst/>
            <a:gdLst/>
            <a:ahLst/>
            <a:cxnLst/>
            <a:rect l="l" t="t" r="r" b="b"/>
            <a:pathLst>
              <a:path w="7315200" h="36576">
                <a:moveTo>
                  <a:pt x="0" y="0"/>
                </a:moveTo>
                <a:lnTo>
                  <a:pt x="7315200" y="0"/>
                </a:lnTo>
                <a:lnTo>
                  <a:pt x="7315200" y="36576"/>
                </a:lnTo>
                <a:lnTo>
                  <a:pt x="0" y="365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TextBox 12"/>
          <p:cNvSpPr txBox="1"/>
          <p:nvPr/>
        </p:nvSpPr>
        <p:spPr>
          <a:xfrm>
            <a:off x="362308" y="701137"/>
            <a:ext cx="5928611" cy="783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33"/>
              </a:lnSpc>
              <a:spcBef>
                <a:spcPct val="0"/>
              </a:spcBef>
            </a:pPr>
            <a:r>
              <a:rPr lang="en-US" sz="4666">
                <a:solidFill>
                  <a:srgbClr val="B61414"/>
                </a:solidFill>
                <a:latin typeface="Poppins Ultra-Bold"/>
              </a:rPr>
              <a:t>RICHARD BRANSON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62308" y="3365500"/>
            <a:ext cx="5419223" cy="1676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6"/>
              </a:lnSpc>
              <a:spcBef>
                <a:spcPct val="0"/>
              </a:spcBef>
            </a:pPr>
            <a:r>
              <a:rPr lang="en-US" sz="2333" dirty="0">
                <a:solidFill>
                  <a:srgbClr val="FFFFFF"/>
                </a:solidFill>
                <a:latin typeface="Poppins"/>
              </a:rPr>
              <a:t>“The important thing is that you've got a strong foundation before you start to try to save the world or help other people."</a:t>
            </a:r>
          </a:p>
        </p:txBody>
      </p:sp>
      <p:sp>
        <p:nvSpPr>
          <p:cNvPr id="14" name="Freeform 14"/>
          <p:cNvSpPr/>
          <p:nvPr/>
        </p:nvSpPr>
        <p:spPr>
          <a:xfrm>
            <a:off x="-108599" y="1745674"/>
            <a:ext cx="6361037" cy="31805"/>
          </a:xfrm>
          <a:custGeom>
            <a:avLst/>
            <a:gdLst/>
            <a:ahLst/>
            <a:cxnLst/>
            <a:rect l="l" t="t" r="r" b="b"/>
            <a:pathLst>
              <a:path w="9541556" h="47708">
                <a:moveTo>
                  <a:pt x="0" y="0"/>
                </a:moveTo>
                <a:lnTo>
                  <a:pt x="9541557" y="0"/>
                </a:lnTo>
                <a:lnTo>
                  <a:pt x="9541557" y="47708"/>
                </a:lnTo>
                <a:lnTo>
                  <a:pt x="0" y="477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798891">
            <a:off x="-431724" y="2593679"/>
            <a:ext cx="11985187" cy="5992594"/>
          </a:xfrm>
          <a:custGeom>
            <a:avLst/>
            <a:gdLst/>
            <a:ahLst/>
            <a:cxnLst/>
            <a:rect l="l" t="t" r="r" b="b"/>
            <a:pathLst>
              <a:path w="17977781" h="8988891">
                <a:moveTo>
                  <a:pt x="0" y="0"/>
                </a:moveTo>
                <a:lnTo>
                  <a:pt x="17977781" y="0"/>
                </a:lnTo>
                <a:lnTo>
                  <a:pt x="17977781" y="8988891"/>
                </a:lnTo>
                <a:lnTo>
                  <a:pt x="0" y="8988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" name="Group 3"/>
          <p:cNvGrpSpPr/>
          <p:nvPr/>
        </p:nvGrpSpPr>
        <p:grpSpPr>
          <a:xfrm>
            <a:off x="6740174" y="-400670"/>
            <a:ext cx="5508711" cy="7484630"/>
            <a:chOff x="0" y="0"/>
            <a:chExt cx="11017422" cy="1496926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25754" r="27877"/>
            <a:stretch>
              <a:fillRect/>
            </a:stretch>
          </p:blipFill>
          <p:spPr>
            <a:xfrm>
              <a:off x="0" y="0"/>
              <a:ext cx="11017422" cy="14969260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-1666045" y="5131446"/>
            <a:ext cx="7809421" cy="983305"/>
            <a:chOff x="0" y="0"/>
            <a:chExt cx="3085203" cy="3884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85203" cy="388466"/>
            </a:xfrm>
            <a:custGeom>
              <a:avLst/>
              <a:gdLst/>
              <a:ahLst/>
              <a:cxnLst/>
              <a:rect l="l" t="t" r="r" b="b"/>
              <a:pathLst>
                <a:path w="3085203" h="388466">
                  <a:moveTo>
                    <a:pt x="0" y="0"/>
                  </a:moveTo>
                  <a:lnTo>
                    <a:pt x="3085203" y="0"/>
                  </a:lnTo>
                  <a:lnTo>
                    <a:pt x="3085203" y="388466"/>
                  </a:lnTo>
                  <a:lnTo>
                    <a:pt x="0" y="388466"/>
                  </a:lnTo>
                  <a:lnTo>
                    <a:pt x="0" y="0"/>
                  </a:lnTo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792673" y="-1364860"/>
            <a:ext cx="1750683" cy="8645201"/>
            <a:chOff x="0" y="0"/>
            <a:chExt cx="691628" cy="341538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1628" cy="3415388"/>
            </a:xfrm>
            <a:custGeom>
              <a:avLst/>
              <a:gdLst/>
              <a:ahLst/>
              <a:cxnLst/>
              <a:rect l="l" t="t" r="r" b="b"/>
              <a:pathLst>
                <a:path w="691628" h="3415388">
                  <a:moveTo>
                    <a:pt x="0" y="0"/>
                  </a:moveTo>
                  <a:lnTo>
                    <a:pt x="691628" y="0"/>
                  </a:lnTo>
                  <a:lnTo>
                    <a:pt x="691628" y="3415388"/>
                  </a:lnTo>
                  <a:lnTo>
                    <a:pt x="0" y="341538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8D054">
                    <a:alpha val="100000"/>
                  </a:srgbClr>
                </a:gs>
                <a:gs pos="100000">
                  <a:srgbClr val="EDEDED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3558" y="1413113"/>
            <a:ext cx="5113424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77"/>
              </a:lnSpc>
            </a:pPr>
            <a:r>
              <a:rPr lang="en-US" sz="3570">
                <a:solidFill>
                  <a:srgbClr val="D30000"/>
                </a:solidFill>
                <a:latin typeface="Poppins Ultra-Bold"/>
              </a:rPr>
              <a:t>Devising Solutions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6970" y="5155805"/>
            <a:ext cx="5595703" cy="396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5"/>
              </a:lnSpc>
              <a:spcBef>
                <a:spcPct val="0"/>
              </a:spcBef>
            </a:pPr>
            <a:r>
              <a:rPr lang="en-US" sz="2317">
                <a:solidFill>
                  <a:srgbClr val="FFFFFF"/>
                </a:solidFill>
                <a:latin typeface="Poppins"/>
              </a:rPr>
              <a:t>National Advisory Council ofCMHS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6103" y="1938861"/>
            <a:ext cx="4961890" cy="995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41"/>
              </a:lnSpc>
            </a:pPr>
            <a:r>
              <a:rPr lang="en-US" sz="2886">
                <a:solidFill>
                  <a:srgbClr val="000000"/>
                </a:solidFill>
                <a:latin typeface="Poppins Ultra-Bold"/>
              </a:rPr>
              <a:t>for a key mental health</a:t>
            </a:r>
          </a:p>
          <a:p>
            <a:pPr>
              <a:lnSpc>
                <a:spcPts val="4041"/>
              </a:lnSpc>
              <a:spcBef>
                <a:spcPct val="0"/>
              </a:spcBef>
            </a:pPr>
            <a:r>
              <a:rPr lang="en-US" sz="2886">
                <a:solidFill>
                  <a:srgbClr val="000000"/>
                </a:solidFill>
                <a:latin typeface="Poppins Ultra-Bold"/>
              </a:rPr>
              <a:t>services challenge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6970" y="5574411"/>
            <a:ext cx="5595703" cy="396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5"/>
              </a:lnSpc>
              <a:spcBef>
                <a:spcPct val="0"/>
              </a:spcBef>
            </a:pPr>
            <a:r>
              <a:rPr lang="en-US" sz="2317">
                <a:solidFill>
                  <a:srgbClr val="FFFFFF"/>
                </a:solidFill>
                <a:latin typeface="Poppins"/>
              </a:rPr>
              <a:t>August 29th, 2023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6970" y="3531445"/>
            <a:ext cx="5595703" cy="457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2"/>
              </a:lnSpc>
              <a:spcBef>
                <a:spcPct val="0"/>
              </a:spcBef>
            </a:pPr>
            <a:r>
              <a:rPr lang="en-US" sz="2651">
                <a:solidFill>
                  <a:srgbClr val="000000"/>
                </a:solidFill>
                <a:latin typeface="Poppins"/>
              </a:rPr>
              <a:t>Len Bickman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-175189" y="185713"/>
            <a:ext cx="7718545" cy="154729"/>
            <a:chOff x="0" y="0"/>
            <a:chExt cx="3049302" cy="6112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049302" cy="61128"/>
            </a:xfrm>
            <a:custGeom>
              <a:avLst/>
              <a:gdLst/>
              <a:ahLst/>
              <a:cxnLst/>
              <a:rect l="l" t="t" r="r" b="b"/>
              <a:pathLst>
                <a:path w="3049302" h="61128">
                  <a:moveTo>
                    <a:pt x="0" y="0"/>
                  </a:moveTo>
                  <a:lnTo>
                    <a:pt x="3049302" y="0"/>
                  </a:lnTo>
                  <a:lnTo>
                    <a:pt x="3049302" y="61128"/>
                  </a:lnTo>
                  <a:lnTo>
                    <a:pt x="0" y="6112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D30000">
                    <a:alpha val="100000"/>
                  </a:srgbClr>
                </a:gs>
                <a:gs pos="100000">
                  <a:srgbClr val="34343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-36664" y="0"/>
            <a:ext cx="12354369" cy="6858000"/>
          </a:xfrm>
          <a:custGeom>
            <a:avLst/>
            <a:gdLst/>
            <a:ahLst/>
            <a:cxnLst/>
            <a:rect l="l" t="t" r="r" b="b"/>
            <a:pathLst>
              <a:path w="18531553" h="10287000">
                <a:moveTo>
                  <a:pt x="0" y="0"/>
                </a:moveTo>
                <a:lnTo>
                  <a:pt x="18531554" y="0"/>
                </a:lnTo>
                <a:lnTo>
                  <a:pt x="1853155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13186" t="-14871" b="-21061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/>
          <p:nvPr/>
        </p:nvGrpSpPr>
        <p:grpSpPr>
          <a:xfrm>
            <a:off x="1318134" y="1507663"/>
            <a:ext cx="9555733" cy="4586899"/>
            <a:chOff x="0" y="0"/>
            <a:chExt cx="1693279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93279" cy="812800"/>
            </a:xfrm>
            <a:custGeom>
              <a:avLst/>
              <a:gdLst/>
              <a:ahLst/>
              <a:cxnLst/>
              <a:rect l="l" t="t" r="r" b="b"/>
              <a:pathLst>
                <a:path w="1693279" h="812800">
                  <a:moveTo>
                    <a:pt x="846639" y="0"/>
                  </a:moveTo>
                  <a:cubicBezTo>
                    <a:pt x="379053" y="0"/>
                    <a:pt x="0" y="181951"/>
                    <a:pt x="0" y="406400"/>
                  </a:cubicBezTo>
                  <a:cubicBezTo>
                    <a:pt x="0" y="630849"/>
                    <a:pt x="379053" y="812800"/>
                    <a:pt x="846639" y="812800"/>
                  </a:cubicBezTo>
                  <a:cubicBezTo>
                    <a:pt x="1314225" y="812800"/>
                    <a:pt x="1693279" y="630849"/>
                    <a:pt x="1693279" y="406400"/>
                  </a:cubicBezTo>
                  <a:cubicBezTo>
                    <a:pt x="1693279" y="181951"/>
                    <a:pt x="1314225" y="0"/>
                    <a:pt x="846639" y="0"/>
                  </a:cubicBezTo>
                </a:path>
              </a:pathLst>
            </a:custGeom>
            <a:gradFill rotWithShape="1">
              <a:gsLst>
                <a:gs pos="0">
                  <a:srgbClr val="E20000">
                    <a:alpha val="100000"/>
                  </a:srgbClr>
                </a:gs>
                <a:gs pos="100000">
                  <a:srgbClr val="10101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75"/>
                </a:lnSpc>
              </a:pPr>
              <a:endParaRPr sz="120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603690" y="279244"/>
            <a:ext cx="6984620" cy="781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4"/>
              </a:lnSpc>
              <a:spcBef>
                <a:spcPct val="0"/>
              </a:spcBef>
            </a:pPr>
            <a:r>
              <a:rPr lang="en-US" sz="4624">
                <a:solidFill>
                  <a:srgbClr val="CD0A0A"/>
                </a:solidFill>
                <a:latin typeface="Poppins Ultra-Bold"/>
              </a:rPr>
              <a:t>MY FOCUS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85508" y="2504287"/>
            <a:ext cx="4310025" cy="626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2"/>
              </a:lnSpc>
              <a:spcBef>
                <a:spcPct val="0"/>
              </a:spcBef>
            </a:pPr>
            <a:r>
              <a:rPr lang="en-US" sz="3730" dirty="0">
                <a:solidFill>
                  <a:srgbClr val="F8D054"/>
                </a:solidFill>
                <a:latin typeface="Poppins Ultra-Bold"/>
              </a:rPr>
              <a:t>Major Problem: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02222" y="3258950"/>
            <a:ext cx="8230745" cy="1118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6"/>
              </a:lnSpc>
              <a:spcBef>
                <a:spcPct val="0"/>
              </a:spcBef>
            </a:pPr>
            <a:r>
              <a:rPr lang="en-US" sz="3197" dirty="0">
                <a:solidFill>
                  <a:srgbClr val="FFFFFF"/>
                </a:solidFill>
                <a:latin typeface="Poppins Ultra-Bold"/>
              </a:rPr>
              <a:t>Services face significant challenges in real-world effectiveness</a:t>
            </a:r>
          </a:p>
        </p:txBody>
      </p:sp>
      <p:sp>
        <p:nvSpPr>
          <p:cNvPr id="10" name="Freeform 10"/>
          <p:cNvSpPr/>
          <p:nvPr/>
        </p:nvSpPr>
        <p:spPr>
          <a:xfrm>
            <a:off x="-239158" y="6594111"/>
            <a:ext cx="13658570" cy="68293"/>
          </a:xfrm>
          <a:custGeom>
            <a:avLst/>
            <a:gdLst/>
            <a:ahLst/>
            <a:cxnLst/>
            <a:rect l="l" t="t" r="r" b="b"/>
            <a:pathLst>
              <a:path w="20487855" h="102439">
                <a:moveTo>
                  <a:pt x="0" y="0"/>
                </a:moveTo>
                <a:lnTo>
                  <a:pt x="20487855" y="0"/>
                </a:lnTo>
                <a:lnTo>
                  <a:pt x="20487855" y="102439"/>
                </a:lnTo>
                <a:lnTo>
                  <a:pt x="0" y="102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61551" y="6659153"/>
            <a:ext cx="11034876" cy="557622"/>
            <a:chOff x="0" y="0"/>
            <a:chExt cx="8042321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42321" cy="406400"/>
            </a:xfrm>
            <a:custGeom>
              <a:avLst/>
              <a:gdLst/>
              <a:ahLst/>
              <a:cxnLst/>
              <a:rect l="l" t="t" r="r" b="b"/>
              <a:pathLst>
                <a:path w="8042321" h="406400">
                  <a:moveTo>
                    <a:pt x="7839121" y="0"/>
                  </a:moveTo>
                  <a:cubicBezTo>
                    <a:pt x="7951346" y="0"/>
                    <a:pt x="8042321" y="90976"/>
                    <a:pt x="8042321" y="203200"/>
                  </a:cubicBezTo>
                  <a:cubicBezTo>
                    <a:pt x="8042321" y="315424"/>
                    <a:pt x="7951346" y="406400"/>
                    <a:pt x="783912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7839121" y="0"/>
                  </a:lnTo>
                </a:path>
              </a:pathLst>
            </a:custGeom>
            <a:solidFill>
              <a:srgbClr val="D3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463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83705" y="6659153"/>
            <a:ext cx="4978039" cy="644984"/>
            <a:chOff x="0" y="0"/>
            <a:chExt cx="3136627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36627" cy="406400"/>
            </a:xfrm>
            <a:custGeom>
              <a:avLst/>
              <a:gdLst/>
              <a:ahLst/>
              <a:cxnLst/>
              <a:rect l="l" t="t" r="r" b="b"/>
              <a:pathLst>
                <a:path w="3136627" h="406400">
                  <a:moveTo>
                    <a:pt x="2933427" y="0"/>
                  </a:moveTo>
                  <a:cubicBezTo>
                    <a:pt x="3045651" y="0"/>
                    <a:pt x="3136627" y="90976"/>
                    <a:pt x="3136627" y="203200"/>
                  </a:cubicBezTo>
                  <a:cubicBezTo>
                    <a:pt x="3136627" y="315424"/>
                    <a:pt x="3045651" y="406400"/>
                    <a:pt x="293342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2933427" y="0"/>
                  </a:lnTo>
                </a:path>
              </a:pathLst>
            </a:custGeom>
            <a:solidFill>
              <a:srgbClr val="323232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463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059422" y="2743200"/>
            <a:ext cx="3364251" cy="3429000"/>
            <a:chOff x="0" y="0"/>
            <a:chExt cx="1260584" cy="12848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60584" cy="1284845"/>
            </a:xfrm>
            <a:custGeom>
              <a:avLst/>
              <a:gdLst/>
              <a:ahLst/>
              <a:cxnLst/>
              <a:rect l="l" t="t" r="r" b="b"/>
              <a:pathLst>
                <a:path w="1260584" h="1284845">
                  <a:moveTo>
                    <a:pt x="30683" y="0"/>
                  </a:moveTo>
                  <a:lnTo>
                    <a:pt x="1229901" y="0"/>
                  </a:lnTo>
                  <a:cubicBezTo>
                    <a:pt x="1246847" y="0"/>
                    <a:pt x="1260584" y="13737"/>
                    <a:pt x="1260584" y="30683"/>
                  </a:cubicBezTo>
                  <a:lnTo>
                    <a:pt x="1260584" y="1254162"/>
                  </a:lnTo>
                  <a:cubicBezTo>
                    <a:pt x="1260584" y="1262300"/>
                    <a:pt x="1257351" y="1270104"/>
                    <a:pt x="1251597" y="1275858"/>
                  </a:cubicBezTo>
                  <a:cubicBezTo>
                    <a:pt x="1245843" y="1281612"/>
                    <a:pt x="1238038" y="1284845"/>
                    <a:pt x="1229901" y="1284845"/>
                  </a:cubicBezTo>
                  <a:lnTo>
                    <a:pt x="30683" y="1284845"/>
                  </a:lnTo>
                  <a:cubicBezTo>
                    <a:pt x="13737" y="1284845"/>
                    <a:pt x="0" y="1271108"/>
                    <a:pt x="0" y="1254162"/>
                  </a:cubicBezTo>
                  <a:lnTo>
                    <a:pt x="0" y="30683"/>
                  </a:lnTo>
                  <a:cubicBezTo>
                    <a:pt x="0" y="13737"/>
                    <a:pt x="13737" y="0"/>
                    <a:pt x="30683" y="0"/>
                  </a:cubicBezTo>
                  <a:close/>
                </a:path>
              </a:pathLst>
            </a:custGeom>
            <a:solidFill>
              <a:srgbClr val="323232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95609" y="2743200"/>
            <a:ext cx="3364251" cy="3429000"/>
            <a:chOff x="0" y="0"/>
            <a:chExt cx="1260584" cy="128484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60584" cy="1284845"/>
            </a:xfrm>
            <a:custGeom>
              <a:avLst/>
              <a:gdLst/>
              <a:ahLst/>
              <a:cxnLst/>
              <a:rect l="l" t="t" r="r" b="b"/>
              <a:pathLst>
                <a:path w="1260584" h="1284845">
                  <a:moveTo>
                    <a:pt x="30683" y="0"/>
                  </a:moveTo>
                  <a:lnTo>
                    <a:pt x="1229901" y="0"/>
                  </a:lnTo>
                  <a:cubicBezTo>
                    <a:pt x="1246847" y="0"/>
                    <a:pt x="1260584" y="13737"/>
                    <a:pt x="1260584" y="30683"/>
                  </a:cubicBezTo>
                  <a:lnTo>
                    <a:pt x="1260584" y="1254162"/>
                  </a:lnTo>
                  <a:cubicBezTo>
                    <a:pt x="1260584" y="1262300"/>
                    <a:pt x="1257351" y="1270104"/>
                    <a:pt x="1251597" y="1275858"/>
                  </a:cubicBezTo>
                  <a:cubicBezTo>
                    <a:pt x="1245843" y="1281612"/>
                    <a:pt x="1238038" y="1284845"/>
                    <a:pt x="1229901" y="1284845"/>
                  </a:cubicBezTo>
                  <a:lnTo>
                    <a:pt x="30683" y="1284845"/>
                  </a:lnTo>
                  <a:cubicBezTo>
                    <a:pt x="13737" y="1284845"/>
                    <a:pt x="0" y="1271108"/>
                    <a:pt x="0" y="1254162"/>
                  </a:cubicBezTo>
                  <a:lnTo>
                    <a:pt x="0" y="30683"/>
                  </a:lnTo>
                  <a:cubicBezTo>
                    <a:pt x="0" y="13737"/>
                    <a:pt x="13737" y="0"/>
                    <a:pt x="30683" y="0"/>
                  </a:cubicBezTo>
                  <a:close/>
                </a:path>
              </a:pathLst>
            </a:custGeom>
            <a:solidFill>
              <a:srgbClr val="323232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73125" y="1819781"/>
            <a:ext cx="1609219" cy="160921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8D054"/>
            </a:solidFill>
            <a:ln w="95250">
              <a:solidFill>
                <a:srgbClr val="D30000"/>
              </a:solidFill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355041" y="2743200"/>
            <a:ext cx="3364251" cy="3429000"/>
            <a:chOff x="0" y="0"/>
            <a:chExt cx="1260584" cy="128484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60584" cy="1284845"/>
            </a:xfrm>
            <a:custGeom>
              <a:avLst/>
              <a:gdLst/>
              <a:ahLst/>
              <a:cxnLst/>
              <a:rect l="l" t="t" r="r" b="b"/>
              <a:pathLst>
                <a:path w="1260584" h="1284845">
                  <a:moveTo>
                    <a:pt x="30683" y="0"/>
                  </a:moveTo>
                  <a:lnTo>
                    <a:pt x="1229901" y="0"/>
                  </a:lnTo>
                  <a:cubicBezTo>
                    <a:pt x="1246847" y="0"/>
                    <a:pt x="1260584" y="13737"/>
                    <a:pt x="1260584" y="30683"/>
                  </a:cubicBezTo>
                  <a:lnTo>
                    <a:pt x="1260584" y="1254162"/>
                  </a:lnTo>
                  <a:cubicBezTo>
                    <a:pt x="1260584" y="1262300"/>
                    <a:pt x="1257351" y="1270104"/>
                    <a:pt x="1251597" y="1275858"/>
                  </a:cubicBezTo>
                  <a:cubicBezTo>
                    <a:pt x="1245843" y="1281612"/>
                    <a:pt x="1238038" y="1284845"/>
                    <a:pt x="1229901" y="1284845"/>
                  </a:cubicBezTo>
                  <a:lnTo>
                    <a:pt x="30683" y="1284845"/>
                  </a:lnTo>
                  <a:cubicBezTo>
                    <a:pt x="13737" y="1284845"/>
                    <a:pt x="0" y="1271108"/>
                    <a:pt x="0" y="1254162"/>
                  </a:cubicBezTo>
                  <a:lnTo>
                    <a:pt x="0" y="30683"/>
                  </a:lnTo>
                  <a:cubicBezTo>
                    <a:pt x="0" y="13737"/>
                    <a:pt x="13737" y="0"/>
                    <a:pt x="30683" y="0"/>
                  </a:cubicBezTo>
                  <a:close/>
                </a:path>
              </a:pathLst>
            </a:custGeom>
            <a:solidFill>
              <a:srgbClr val="323232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291391" y="1819781"/>
            <a:ext cx="1609219" cy="1609219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8D054"/>
            </a:solidFill>
            <a:ln w="95250">
              <a:solidFill>
                <a:srgbClr val="D30000"/>
              </a:solidFill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002103" y="1819781"/>
            <a:ext cx="1609219" cy="1609219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8D054"/>
            </a:solidFill>
            <a:ln w="95250">
              <a:solidFill>
                <a:srgbClr val="D30000"/>
              </a:solidFill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6" name="Freeform 26"/>
          <p:cNvSpPr/>
          <p:nvPr/>
        </p:nvSpPr>
        <p:spPr>
          <a:xfrm>
            <a:off x="2049606" y="2048756"/>
            <a:ext cx="856257" cy="1151270"/>
          </a:xfrm>
          <a:custGeom>
            <a:avLst/>
            <a:gdLst/>
            <a:ahLst/>
            <a:cxnLst/>
            <a:rect l="l" t="t" r="r" b="b"/>
            <a:pathLst>
              <a:path w="1284386" h="1726905">
                <a:moveTo>
                  <a:pt x="0" y="0"/>
                </a:moveTo>
                <a:lnTo>
                  <a:pt x="1284386" y="0"/>
                </a:lnTo>
                <a:lnTo>
                  <a:pt x="1284386" y="1726905"/>
                </a:lnTo>
                <a:lnTo>
                  <a:pt x="0" y="17269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7" name="Freeform 27"/>
          <p:cNvSpPr/>
          <p:nvPr/>
        </p:nvSpPr>
        <p:spPr>
          <a:xfrm>
            <a:off x="5620649" y="2163349"/>
            <a:ext cx="950703" cy="950703"/>
          </a:xfrm>
          <a:custGeom>
            <a:avLst/>
            <a:gdLst/>
            <a:ahLst/>
            <a:cxnLst/>
            <a:rect l="l" t="t" r="r" b="b"/>
            <a:pathLst>
              <a:path w="1426054" h="1426054">
                <a:moveTo>
                  <a:pt x="0" y="0"/>
                </a:moveTo>
                <a:lnTo>
                  <a:pt x="1426054" y="0"/>
                </a:lnTo>
                <a:lnTo>
                  <a:pt x="1426054" y="1426054"/>
                </a:lnTo>
                <a:lnTo>
                  <a:pt x="0" y="1426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8" name="Freeform 28"/>
          <p:cNvSpPr/>
          <p:nvPr/>
        </p:nvSpPr>
        <p:spPr>
          <a:xfrm>
            <a:off x="9263682" y="2174608"/>
            <a:ext cx="1086062" cy="939443"/>
          </a:xfrm>
          <a:custGeom>
            <a:avLst/>
            <a:gdLst/>
            <a:ahLst/>
            <a:cxnLst/>
            <a:rect l="l" t="t" r="r" b="b"/>
            <a:pathLst>
              <a:path w="1629093" h="1409165">
                <a:moveTo>
                  <a:pt x="0" y="0"/>
                </a:moveTo>
                <a:lnTo>
                  <a:pt x="1629093" y="0"/>
                </a:lnTo>
                <a:lnTo>
                  <a:pt x="1629093" y="1409166"/>
                </a:lnTo>
                <a:lnTo>
                  <a:pt x="0" y="14091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9" name="TextBox 29"/>
          <p:cNvSpPr txBox="1"/>
          <p:nvPr/>
        </p:nvSpPr>
        <p:spPr>
          <a:xfrm>
            <a:off x="2768857" y="510411"/>
            <a:ext cx="6654321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0"/>
              </a:lnSpc>
            </a:pPr>
            <a:r>
              <a:rPr lang="en-US" sz="2999" spc="-89">
                <a:solidFill>
                  <a:srgbClr val="000000"/>
                </a:solidFill>
                <a:latin typeface="Poppins Bold"/>
              </a:rPr>
              <a:t>Usual Efforts To Improve Effectiveness Are Not Sufficient</a:t>
            </a:r>
          </a:p>
          <a:p>
            <a:pPr algn="ctr">
              <a:lnSpc>
                <a:spcPts val="3390"/>
              </a:lnSpc>
            </a:pPr>
            <a:endParaRPr lang="en-US" sz="2999" spc="-89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919440" y="3840732"/>
            <a:ext cx="3116590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0"/>
              </a:lnSpc>
            </a:pPr>
            <a:r>
              <a:rPr lang="en-US" sz="1663" spc="-49">
                <a:solidFill>
                  <a:srgbClr val="FFFFFF"/>
                </a:solidFill>
                <a:latin typeface="Poppins Bold"/>
              </a:rPr>
              <a:t>Accreditation, certification, and licensing offer only limited impact</a:t>
            </a:r>
          </a:p>
          <a:p>
            <a:pPr algn="ctr">
              <a:lnSpc>
                <a:spcPts val="1880"/>
              </a:lnSpc>
            </a:pPr>
            <a:endParaRPr lang="en-US" sz="1663" spc="-49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565001" y="3840732"/>
            <a:ext cx="2944331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0"/>
              </a:lnSpc>
            </a:pPr>
            <a:r>
              <a:rPr lang="en-US" sz="1663" spc="-49">
                <a:solidFill>
                  <a:srgbClr val="FFFFFF"/>
                </a:solidFill>
                <a:latin typeface="Poppins Bold"/>
              </a:rPr>
              <a:t>Clinician experience &amp; formal training weakly related to effectiveness </a:t>
            </a:r>
          </a:p>
          <a:p>
            <a:pPr algn="ctr">
              <a:lnSpc>
                <a:spcPts val="1880"/>
              </a:lnSpc>
            </a:pPr>
            <a:endParaRPr lang="en-US" sz="1663" spc="-49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8254409" y="3840732"/>
            <a:ext cx="2921409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0"/>
              </a:lnSpc>
            </a:pPr>
            <a:r>
              <a:rPr lang="en-US" sz="1663" spc="-49">
                <a:solidFill>
                  <a:srgbClr val="FFFFFF"/>
                </a:solidFill>
                <a:latin typeface="Poppins Bold"/>
              </a:rPr>
              <a:t>Little evidence that HEDIS quality measurement system is related to clinical outcomes</a:t>
            </a:r>
          </a:p>
          <a:p>
            <a:pPr algn="ctr">
              <a:lnSpc>
                <a:spcPts val="1880"/>
              </a:lnSpc>
            </a:pPr>
            <a:endParaRPr lang="en-US" sz="1663" spc="-49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33" name="Freeform 33"/>
          <p:cNvSpPr/>
          <p:nvPr/>
        </p:nvSpPr>
        <p:spPr>
          <a:xfrm rot="-1836472">
            <a:off x="-1108555" y="-645784"/>
            <a:ext cx="4428155" cy="2235035"/>
          </a:xfrm>
          <a:custGeom>
            <a:avLst/>
            <a:gdLst/>
            <a:ahLst/>
            <a:cxnLst/>
            <a:rect l="l" t="t" r="r" b="b"/>
            <a:pathLst>
              <a:path w="6642233" h="3352553">
                <a:moveTo>
                  <a:pt x="0" y="0"/>
                </a:moveTo>
                <a:lnTo>
                  <a:pt x="6642234" y="0"/>
                </a:lnTo>
                <a:lnTo>
                  <a:pt x="6642234" y="3352554"/>
                </a:lnTo>
                <a:lnTo>
                  <a:pt x="0" y="33525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491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4" name="Freeform 34"/>
          <p:cNvSpPr/>
          <p:nvPr/>
        </p:nvSpPr>
        <p:spPr>
          <a:xfrm rot="1601261" flipH="1">
            <a:off x="8931375" y="-645784"/>
            <a:ext cx="4428155" cy="2235035"/>
          </a:xfrm>
          <a:custGeom>
            <a:avLst/>
            <a:gdLst/>
            <a:ahLst/>
            <a:cxnLst/>
            <a:rect l="l" t="t" r="r" b="b"/>
            <a:pathLst>
              <a:path w="6642233" h="3352553">
                <a:moveTo>
                  <a:pt x="6642233" y="0"/>
                </a:moveTo>
                <a:lnTo>
                  <a:pt x="0" y="0"/>
                </a:lnTo>
                <a:lnTo>
                  <a:pt x="0" y="3352554"/>
                </a:lnTo>
                <a:lnTo>
                  <a:pt x="6642233" y="3352554"/>
                </a:lnTo>
                <a:lnTo>
                  <a:pt x="664223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14912"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61551" y="6659153"/>
            <a:ext cx="11034876" cy="557622"/>
            <a:chOff x="0" y="0"/>
            <a:chExt cx="8042321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42321" cy="406400"/>
            </a:xfrm>
            <a:custGeom>
              <a:avLst/>
              <a:gdLst/>
              <a:ahLst/>
              <a:cxnLst/>
              <a:rect l="l" t="t" r="r" b="b"/>
              <a:pathLst>
                <a:path w="8042321" h="406400">
                  <a:moveTo>
                    <a:pt x="7839121" y="0"/>
                  </a:moveTo>
                  <a:cubicBezTo>
                    <a:pt x="7951346" y="0"/>
                    <a:pt x="8042321" y="90976"/>
                    <a:pt x="8042321" y="203200"/>
                  </a:cubicBezTo>
                  <a:cubicBezTo>
                    <a:pt x="8042321" y="315424"/>
                    <a:pt x="7951346" y="406400"/>
                    <a:pt x="783912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7839121" y="0"/>
                  </a:lnTo>
                </a:path>
              </a:pathLst>
            </a:custGeom>
            <a:solidFill>
              <a:srgbClr val="D3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463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83705" y="6659153"/>
            <a:ext cx="4978039" cy="644984"/>
            <a:chOff x="0" y="0"/>
            <a:chExt cx="3136627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36627" cy="406400"/>
            </a:xfrm>
            <a:custGeom>
              <a:avLst/>
              <a:gdLst/>
              <a:ahLst/>
              <a:cxnLst/>
              <a:rect l="l" t="t" r="r" b="b"/>
              <a:pathLst>
                <a:path w="3136627" h="406400">
                  <a:moveTo>
                    <a:pt x="2933427" y="0"/>
                  </a:moveTo>
                  <a:cubicBezTo>
                    <a:pt x="3045651" y="0"/>
                    <a:pt x="3136627" y="90976"/>
                    <a:pt x="3136627" y="203200"/>
                  </a:cubicBezTo>
                  <a:cubicBezTo>
                    <a:pt x="3136627" y="315424"/>
                    <a:pt x="3045651" y="406400"/>
                    <a:pt x="293342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2933427" y="0"/>
                  </a:lnTo>
                </a:path>
              </a:pathLst>
            </a:custGeom>
            <a:solidFill>
              <a:srgbClr val="323232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463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059422" y="2743200"/>
            <a:ext cx="3364251" cy="3429000"/>
            <a:chOff x="0" y="0"/>
            <a:chExt cx="1260584" cy="12848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60584" cy="1284845"/>
            </a:xfrm>
            <a:custGeom>
              <a:avLst/>
              <a:gdLst/>
              <a:ahLst/>
              <a:cxnLst/>
              <a:rect l="l" t="t" r="r" b="b"/>
              <a:pathLst>
                <a:path w="1260584" h="1284845">
                  <a:moveTo>
                    <a:pt x="30683" y="0"/>
                  </a:moveTo>
                  <a:lnTo>
                    <a:pt x="1229901" y="0"/>
                  </a:lnTo>
                  <a:cubicBezTo>
                    <a:pt x="1246847" y="0"/>
                    <a:pt x="1260584" y="13737"/>
                    <a:pt x="1260584" y="30683"/>
                  </a:cubicBezTo>
                  <a:lnTo>
                    <a:pt x="1260584" y="1254162"/>
                  </a:lnTo>
                  <a:cubicBezTo>
                    <a:pt x="1260584" y="1262300"/>
                    <a:pt x="1257351" y="1270104"/>
                    <a:pt x="1251597" y="1275858"/>
                  </a:cubicBezTo>
                  <a:cubicBezTo>
                    <a:pt x="1245843" y="1281612"/>
                    <a:pt x="1238038" y="1284845"/>
                    <a:pt x="1229901" y="1284845"/>
                  </a:cubicBezTo>
                  <a:lnTo>
                    <a:pt x="30683" y="1284845"/>
                  </a:lnTo>
                  <a:cubicBezTo>
                    <a:pt x="13737" y="1284845"/>
                    <a:pt x="0" y="1271108"/>
                    <a:pt x="0" y="1254162"/>
                  </a:cubicBezTo>
                  <a:lnTo>
                    <a:pt x="0" y="30683"/>
                  </a:lnTo>
                  <a:cubicBezTo>
                    <a:pt x="0" y="13737"/>
                    <a:pt x="13737" y="0"/>
                    <a:pt x="30683" y="0"/>
                  </a:cubicBezTo>
                  <a:close/>
                </a:path>
              </a:pathLst>
            </a:custGeom>
            <a:solidFill>
              <a:srgbClr val="323232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95609" y="2743200"/>
            <a:ext cx="3364251" cy="3429000"/>
            <a:chOff x="0" y="0"/>
            <a:chExt cx="1260584" cy="128484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60584" cy="1284845"/>
            </a:xfrm>
            <a:custGeom>
              <a:avLst/>
              <a:gdLst/>
              <a:ahLst/>
              <a:cxnLst/>
              <a:rect l="l" t="t" r="r" b="b"/>
              <a:pathLst>
                <a:path w="1260584" h="1284845">
                  <a:moveTo>
                    <a:pt x="30683" y="0"/>
                  </a:moveTo>
                  <a:lnTo>
                    <a:pt x="1229901" y="0"/>
                  </a:lnTo>
                  <a:cubicBezTo>
                    <a:pt x="1246847" y="0"/>
                    <a:pt x="1260584" y="13737"/>
                    <a:pt x="1260584" y="30683"/>
                  </a:cubicBezTo>
                  <a:lnTo>
                    <a:pt x="1260584" y="1254162"/>
                  </a:lnTo>
                  <a:cubicBezTo>
                    <a:pt x="1260584" y="1262300"/>
                    <a:pt x="1257351" y="1270104"/>
                    <a:pt x="1251597" y="1275858"/>
                  </a:cubicBezTo>
                  <a:cubicBezTo>
                    <a:pt x="1245843" y="1281612"/>
                    <a:pt x="1238038" y="1284845"/>
                    <a:pt x="1229901" y="1284845"/>
                  </a:cubicBezTo>
                  <a:lnTo>
                    <a:pt x="30683" y="1284845"/>
                  </a:lnTo>
                  <a:cubicBezTo>
                    <a:pt x="13737" y="1284845"/>
                    <a:pt x="0" y="1271108"/>
                    <a:pt x="0" y="1254162"/>
                  </a:cubicBezTo>
                  <a:lnTo>
                    <a:pt x="0" y="30683"/>
                  </a:lnTo>
                  <a:cubicBezTo>
                    <a:pt x="0" y="13737"/>
                    <a:pt x="13737" y="0"/>
                    <a:pt x="30683" y="0"/>
                  </a:cubicBezTo>
                  <a:close/>
                </a:path>
              </a:pathLst>
            </a:custGeom>
            <a:solidFill>
              <a:srgbClr val="323232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73125" y="1819781"/>
            <a:ext cx="1609219" cy="160921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gradFill rotWithShape="1">
              <a:gsLst>
                <a:gs pos="0">
                  <a:srgbClr val="E20000">
                    <a:alpha val="100000"/>
                  </a:srgbClr>
                </a:gs>
                <a:gs pos="100000">
                  <a:srgbClr val="101010">
                    <a:alpha val="100000"/>
                  </a:srgbClr>
                </a:gs>
              </a:gsLst>
              <a:lin ang="0"/>
            </a:gradFill>
            <a:ln w="95250">
              <a:solidFill>
                <a:srgbClr val="F8D054"/>
              </a:solidFill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355041" y="2743200"/>
            <a:ext cx="3364251" cy="3429000"/>
            <a:chOff x="0" y="0"/>
            <a:chExt cx="1260584" cy="128484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60584" cy="1284845"/>
            </a:xfrm>
            <a:custGeom>
              <a:avLst/>
              <a:gdLst/>
              <a:ahLst/>
              <a:cxnLst/>
              <a:rect l="l" t="t" r="r" b="b"/>
              <a:pathLst>
                <a:path w="1260584" h="1284845">
                  <a:moveTo>
                    <a:pt x="30683" y="0"/>
                  </a:moveTo>
                  <a:lnTo>
                    <a:pt x="1229901" y="0"/>
                  </a:lnTo>
                  <a:cubicBezTo>
                    <a:pt x="1246847" y="0"/>
                    <a:pt x="1260584" y="13737"/>
                    <a:pt x="1260584" y="30683"/>
                  </a:cubicBezTo>
                  <a:lnTo>
                    <a:pt x="1260584" y="1254162"/>
                  </a:lnTo>
                  <a:cubicBezTo>
                    <a:pt x="1260584" y="1262300"/>
                    <a:pt x="1257351" y="1270104"/>
                    <a:pt x="1251597" y="1275858"/>
                  </a:cubicBezTo>
                  <a:cubicBezTo>
                    <a:pt x="1245843" y="1281612"/>
                    <a:pt x="1238038" y="1284845"/>
                    <a:pt x="1229901" y="1284845"/>
                  </a:cubicBezTo>
                  <a:lnTo>
                    <a:pt x="30683" y="1284845"/>
                  </a:lnTo>
                  <a:cubicBezTo>
                    <a:pt x="13737" y="1284845"/>
                    <a:pt x="0" y="1271108"/>
                    <a:pt x="0" y="1254162"/>
                  </a:cubicBezTo>
                  <a:lnTo>
                    <a:pt x="0" y="30683"/>
                  </a:lnTo>
                  <a:cubicBezTo>
                    <a:pt x="0" y="13737"/>
                    <a:pt x="13737" y="0"/>
                    <a:pt x="30683" y="0"/>
                  </a:cubicBezTo>
                  <a:close/>
                </a:path>
              </a:pathLst>
            </a:custGeom>
            <a:solidFill>
              <a:srgbClr val="323232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291391" y="1819781"/>
            <a:ext cx="1609219" cy="1609219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gradFill rotWithShape="1">
              <a:gsLst>
                <a:gs pos="0">
                  <a:srgbClr val="D30000">
                    <a:alpha val="100000"/>
                  </a:srgbClr>
                </a:gs>
                <a:gs pos="100000">
                  <a:srgbClr val="2B2B2B">
                    <a:alpha val="100000"/>
                  </a:srgbClr>
                </a:gs>
              </a:gsLst>
              <a:lin ang="0"/>
            </a:gradFill>
            <a:ln w="95250">
              <a:solidFill>
                <a:srgbClr val="F8D054"/>
              </a:solidFill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002103" y="1827177"/>
            <a:ext cx="1609219" cy="1609219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gradFill rotWithShape="1">
              <a:gsLst>
                <a:gs pos="0">
                  <a:srgbClr val="D30000">
                    <a:alpha val="100000"/>
                  </a:srgbClr>
                </a:gs>
                <a:gs pos="100000">
                  <a:srgbClr val="343434">
                    <a:alpha val="100000"/>
                  </a:srgbClr>
                </a:gs>
              </a:gsLst>
              <a:lin ang="0"/>
            </a:gradFill>
            <a:ln w="95250">
              <a:solidFill>
                <a:srgbClr val="F8D054"/>
              </a:solidFill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6" name="Freeform 26"/>
          <p:cNvSpPr/>
          <p:nvPr/>
        </p:nvSpPr>
        <p:spPr>
          <a:xfrm>
            <a:off x="1978229" y="2164484"/>
            <a:ext cx="899119" cy="919815"/>
          </a:xfrm>
          <a:custGeom>
            <a:avLst/>
            <a:gdLst/>
            <a:ahLst/>
            <a:cxnLst/>
            <a:rect l="l" t="t" r="r" b="b"/>
            <a:pathLst>
              <a:path w="1348679" h="1379723">
                <a:moveTo>
                  <a:pt x="0" y="0"/>
                </a:moveTo>
                <a:lnTo>
                  <a:pt x="1348679" y="0"/>
                </a:lnTo>
                <a:lnTo>
                  <a:pt x="1348679" y="1379723"/>
                </a:lnTo>
                <a:lnTo>
                  <a:pt x="0" y="13797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7" name="Freeform 27"/>
          <p:cNvSpPr/>
          <p:nvPr/>
        </p:nvSpPr>
        <p:spPr>
          <a:xfrm>
            <a:off x="5629196" y="2171934"/>
            <a:ext cx="933642" cy="933642"/>
          </a:xfrm>
          <a:custGeom>
            <a:avLst/>
            <a:gdLst/>
            <a:ahLst/>
            <a:cxnLst/>
            <a:rect l="l" t="t" r="r" b="b"/>
            <a:pathLst>
              <a:path w="1400463" h="1400463">
                <a:moveTo>
                  <a:pt x="0" y="0"/>
                </a:moveTo>
                <a:lnTo>
                  <a:pt x="1400463" y="0"/>
                </a:lnTo>
                <a:lnTo>
                  <a:pt x="1400463" y="1400463"/>
                </a:lnTo>
                <a:lnTo>
                  <a:pt x="0" y="14004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8" name="Freeform 28"/>
          <p:cNvSpPr/>
          <p:nvPr/>
        </p:nvSpPr>
        <p:spPr>
          <a:xfrm>
            <a:off x="9307672" y="2313870"/>
            <a:ext cx="998082" cy="649661"/>
          </a:xfrm>
          <a:custGeom>
            <a:avLst/>
            <a:gdLst/>
            <a:ahLst/>
            <a:cxnLst/>
            <a:rect l="l" t="t" r="r" b="b"/>
            <a:pathLst>
              <a:path w="1497123" h="974491">
                <a:moveTo>
                  <a:pt x="0" y="0"/>
                </a:moveTo>
                <a:lnTo>
                  <a:pt x="1497123" y="0"/>
                </a:lnTo>
                <a:lnTo>
                  <a:pt x="1497123" y="974491"/>
                </a:lnTo>
                <a:lnTo>
                  <a:pt x="0" y="9744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9" name="TextBox 29"/>
          <p:cNvSpPr txBox="1"/>
          <p:nvPr/>
        </p:nvSpPr>
        <p:spPr>
          <a:xfrm>
            <a:off x="2768840" y="679450"/>
            <a:ext cx="6654321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0"/>
              </a:lnSpc>
            </a:pPr>
            <a:r>
              <a:rPr lang="en-US" sz="2999" spc="-89">
                <a:solidFill>
                  <a:srgbClr val="000000"/>
                </a:solidFill>
                <a:latin typeface="Poppins Bold"/>
              </a:rPr>
              <a:t>Effectiveness of Treatment </a:t>
            </a:r>
          </a:p>
          <a:p>
            <a:pPr algn="ctr">
              <a:lnSpc>
                <a:spcPts val="3390"/>
              </a:lnSpc>
            </a:pPr>
            <a:r>
              <a:rPr lang="en-US" sz="2999" spc="-89">
                <a:solidFill>
                  <a:srgbClr val="000000"/>
                </a:solidFill>
                <a:latin typeface="Poppins Bold"/>
              </a:rPr>
              <a:t>is Limited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38451" y="3833336"/>
            <a:ext cx="2478567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0"/>
              </a:lnSpc>
            </a:pPr>
            <a:r>
              <a:rPr lang="en-US" sz="1663" spc="-49">
                <a:solidFill>
                  <a:srgbClr val="FFFFFF"/>
                </a:solidFill>
                <a:latin typeface="Poppins Bold"/>
              </a:rPr>
              <a:t>A meta-analysis of 3,782 adult RCTs found small effect sizes</a:t>
            </a:r>
          </a:p>
          <a:p>
            <a:pPr algn="ctr">
              <a:lnSpc>
                <a:spcPts val="1880"/>
              </a:lnSpc>
            </a:pPr>
            <a:endParaRPr lang="en-US" sz="1663" spc="-49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565001" y="3840732"/>
            <a:ext cx="2944331" cy="121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0"/>
              </a:lnSpc>
            </a:pPr>
            <a:r>
              <a:rPr lang="en-US" sz="1663" spc="-49">
                <a:solidFill>
                  <a:srgbClr val="FFFFFF"/>
                </a:solidFill>
                <a:latin typeface="Poppins Bold"/>
              </a:rPr>
              <a:t>Over 50 years, minimal progress in youth anxiety and ADHD treatments, decline in depression and conduct behavior effectiveness</a:t>
            </a:r>
          </a:p>
          <a:p>
            <a:pPr algn="ctr">
              <a:lnSpc>
                <a:spcPts val="1880"/>
              </a:lnSpc>
            </a:pPr>
            <a:endParaRPr lang="en-US" sz="1663" spc="-49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8254409" y="3840732"/>
            <a:ext cx="2921409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0"/>
              </a:lnSpc>
            </a:pPr>
            <a:r>
              <a:rPr lang="en-US" sz="1663" spc="-49">
                <a:solidFill>
                  <a:srgbClr val="FFFFFF"/>
                </a:solidFill>
                <a:latin typeface="Poppins Bold"/>
              </a:rPr>
              <a:t>Recent surge in youth depression, anxiety, suicide rates, psychiatric admissions, and risky behaviors</a:t>
            </a:r>
          </a:p>
          <a:p>
            <a:pPr algn="ctr">
              <a:lnSpc>
                <a:spcPts val="1880"/>
              </a:lnSpc>
            </a:pPr>
            <a:endParaRPr lang="en-US" sz="1663" spc="-49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33" name="Freeform 33"/>
          <p:cNvSpPr/>
          <p:nvPr/>
        </p:nvSpPr>
        <p:spPr>
          <a:xfrm rot="-1836472">
            <a:off x="-1108555" y="-645784"/>
            <a:ext cx="4428155" cy="2235035"/>
          </a:xfrm>
          <a:custGeom>
            <a:avLst/>
            <a:gdLst/>
            <a:ahLst/>
            <a:cxnLst/>
            <a:rect l="l" t="t" r="r" b="b"/>
            <a:pathLst>
              <a:path w="6642233" h="3352553">
                <a:moveTo>
                  <a:pt x="0" y="0"/>
                </a:moveTo>
                <a:lnTo>
                  <a:pt x="6642234" y="0"/>
                </a:lnTo>
                <a:lnTo>
                  <a:pt x="6642234" y="3352554"/>
                </a:lnTo>
                <a:lnTo>
                  <a:pt x="0" y="33525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491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4" name="Freeform 34"/>
          <p:cNvSpPr/>
          <p:nvPr/>
        </p:nvSpPr>
        <p:spPr>
          <a:xfrm rot="1601261" flipH="1">
            <a:off x="8931375" y="-645784"/>
            <a:ext cx="4428155" cy="2235035"/>
          </a:xfrm>
          <a:custGeom>
            <a:avLst/>
            <a:gdLst/>
            <a:ahLst/>
            <a:cxnLst/>
            <a:rect l="l" t="t" r="r" b="b"/>
            <a:pathLst>
              <a:path w="6642233" h="3352553">
                <a:moveTo>
                  <a:pt x="6642233" y="0"/>
                </a:moveTo>
                <a:lnTo>
                  <a:pt x="0" y="0"/>
                </a:lnTo>
                <a:lnTo>
                  <a:pt x="0" y="3352554"/>
                </a:lnTo>
                <a:lnTo>
                  <a:pt x="6642233" y="3352554"/>
                </a:lnTo>
                <a:lnTo>
                  <a:pt x="664223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14912"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798891">
            <a:off x="439797" y="3018811"/>
            <a:ext cx="13168768" cy="6584384"/>
          </a:xfrm>
          <a:custGeom>
            <a:avLst/>
            <a:gdLst/>
            <a:ahLst/>
            <a:cxnLst/>
            <a:rect l="l" t="t" r="r" b="b"/>
            <a:pathLst>
              <a:path w="19753152" h="9876576">
                <a:moveTo>
                  <a:pt x="0" y="0"/>
                </a:moveTo>
                <a:lnTo>
                  <a:pt x="19753152" y="0"/>
                </a:lnTo>
                <a:lnTo>
                  <a:pt x="19753152" y="9876576"/>
                </a:lnTo>
                <a:lnTo>
                  <a:pt x="0" y="98765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" name="Group 3"/>
          <p:cNvGrpSpPr/>
          <p:nvPr/>
        </p:nvGrpSpPr>
        <p:grpSpPr>
          <a:xfrm>
            <a:off x="6587321" y="-377896"/>
            <a:ext cx="8101831" cy="7613793"/>
            <a:chOff x="0" y="0"/>
            <a:chExt cx="1312655" cy="123358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12655" cy="1233583"/>
            </a:xfrm>
            <a:custGeom>
              <a:avLst/>
              <a:gdLst/>
              <a:ahLst/>
              <a:cxnLst/>
              <a:rect l="l" t="t" r="r" b="b"/>
              <a:pathLst>
                <a:path w="1312655" h="1233583">
                  <a:moveTo>
                    <a:pt x="656328" y="0"/>
                  </a:moveTo>
                  <a:cubicBezTo>
                    <a:pt x="293848" y="0"/>
                    <a:pt x="0" y="276147"/>
                    <a:pt x="0" y="616792"/>
                  </a:cubicBezTo>
                  <a:cubicBezTo>
                    <a:pt x="0" y="957436"/>
                    <a:pt x="293848" y="1233583"/>
                    <a:pt x="656328" y="1233583"/>
                  </a:cubicBezTo>
                  <a:cubicBezTo>
                    <a:pt x="1018807" y="1233583"/>
                    <a:pt x="1312655" y="957436"/>
                    <a:pt x="1312655" y="616792"/>
                  </a:cubicBezTo>
                  <a:cubicBezTo>
                    <a:pt x="1312655" y="276147"/>
                    <a:pt x="1018807" y="0"/>
                    <a:pt x="656328" y="0"/>
                  </a:cubicBezTo>
                </a:path>
              </a:pathLst>
            </a:custGeom>
            <a:solidFill>
              <a:srgbClr val="F8D054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75"/>
                </a:lnSpc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44968" y="296364"/>
            <a:ext cx="6915363" cy="1257946"/>
            <a:chOff x="0" y="0"/>
            <a:chExt cx="2731995" cy="4969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31995" cy="496966"/>
            </a:xfrm>
            <a:custGeom>
              <a:avLst/>
              <a:gdLst/>
              <a:ahLst/>
              <a:cxnLst/>
              <a:rect l="l" t="t" r="r" b="b"/>
              <a:pathLst>
                <a:path w="2731995" h="496966">
                  <a:moveTo>
                    <a:pt x="0" y="0"/>
                  </a:moveTo>
                  <a:lnTo>
                    <a:pt x="2731995" y="0"/>
                  </a:lnTo>
                  <a:lnTo>
                    <a:pt x="2731995" y="496966"/>
                  </a:lnTo>
                  <a:lnTo>
                    <a:pt x="0" y="496966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D30000">
                    <a:alpha val="100000"/>
                  </a:srgbClr>
                </a:gs>
                <a:gs pos="100000">
                  <a:srgbClr val="34343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770394" y="-248499"/>
            <a:ext cx="8101831" cy="7613793"/>
            <a:chOff x="0" y="0"/>
            <a:chExt cx="1312655" cy="12335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12655" cy="1233583"/>
            </a:xfrm>
            <a:custGeom>
              <a:avLst/>
              <a:gdLst/>
              <a:ahLst/>
              <a:cxnLst/>
              <a:rect l="l" t="t" r="r" b="b"/>
              <a:pathLst>
                <a:path w="1312655" h="1233583">
                  <a:moveTo>
                    <a:pt x="656328" y="0"/>
                  </a:moveTo>
                  <a:cubicBezTo>
                    <a:pt x="293848" y="0"/>
                    <a:pt x="0" y="276147"/>
                    <a:pt x="0" y="616792"/>
                  </a:cubicBezTo>
                  <a:cubicBezTo>
                    <a:pt x="0" y="957436"/>
                    <a:pt x="293848" y="1233583"/>
                    <a:pt x="656328" y="1233583"/>
                  </a:cubicBezTo>
                  <a:cubicBezTo>
                    <a:pt x="1018807" y="1233583"/>
                    <a:pt x="1312655" y="957436"/>
                    <a:pt x="1312655" y="616792"/>
                  </a:cubicBezTo>
                  <a:cubicBezTo>
                    <a:pt x="1312655" y="276147"/>
                    <a:pt x="1018807" y="0"/>
                    <a:pt x="656328" y="0"/>
                  </a:cubicBezTo>
                </a:path>
              </a:pathLst>
            </a:custGeom>
            <a:gradFill rotWithShape="1">
              <a:gsLst>
                <a:gs pos="0">
                  <a:srgbClr val="D30000">
                    <a:alpha val="100000"/>
                  </a:srgbClr>
                </a:gs>
                <a:gs pos="100000">
                  <a:srgbClr val="34343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75"/>
                </a:lnSpc>
              </a:pPr>
              <a:endParaRPr sz="1200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02208" y="2054227"/>
            <a:ext cx="6221973" cy="3814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</a:pPr>
            <a:r>
              <a:rPr lang="en-US" sz="2167" dirty="0">
                <a:solidFill>
                  <a:srgbClr val="323232"/>
                </a:solidFill>
                <a:latin typeface="Poppins Ultra-Bold"/>
              </a:rPr>
              <a:t>Value-Based Health Care (VBHC)</a:t>
            </a:r>
          </a:p>
          <a:p>
            <a:pPr>
              <a:lnSpc>
                <a:spcPts val="3033"/>
              </a:lnSpc>
            </a:pPr>
            <a:r>
              <a:rPr lang="en-US" sz="2167" dirty="0">
                <a:solidFill>
                  <a:srgbClr val="323232"/>
                </a:solidFill>
                <a:latin typeface="Poppins Ultra-Bold"/>
              </a:rPr>
              <a:t>Measurement-Based Care (MBC)</a:t>
            </a:r>
          </a:p>
          <a:p>
            <a:pPr>
              <a:lnSpc>
                <a:spcPts val="3033"/>
              </a:lnSpc>
            </a:pPr>
            <a:r>
              <a:rPr lang="en-US" sz="2167" dirty="0">
                <a:solidFill>
                  <a:srgbClr val="323232"/>
                </a:solidFill>
                <a:latin typeface="Poppins Ultra-Bold"/>
              </a:rPr>
              <a:t>Measurement Feedback Systems (MFS)</a:t>
            </a:r>
          </a:p>
          <a:p>
            <a:pPr>
              <a:lnSpc>
                <a:spcPts val="3033"/>
              </a:lnSpc>
            </a:pPr>
            <a:r>
              <a:rPr lang="en-US" sz="2167" dirty="0">
                <a:solidFill>
                  <a:srgbClr val="323232"/>
                </a:solidFill>
                <a:latin typeface="Poppins Ultra-Bold"/>
              </a:rPr>
              <a:t>Task Shifting</a:t>
            </a:r>
          </a:p>
          <a:p>
            <a:pPr>
              <a:lnSpc>
                <a:spcPts val="3033"/>
              </a:lnSpc>
            </a:pPr>
            <a:r>
              <a:rPr lang="en-US" sz="2167" dirty="0">
                <a:solidFill>
                  <a:srgbClr val="323232"/>
                </a:solidFill>
                <a:latin typeface="Poppins Ultra-Bold"/>
              </a:rPr>
              <a:t>Evidence-Based Treatments (EBT) </a:t>
            </a:r>
          </a:p>
          <a:p>
            <a:pPr>
              <a:lnSpc>
                <a:spcPts val="3033"/>
              </a:lnSpc>
            </a:pPr>
            <a:r>
              <a:rPr lang="en-US" sz="2167" dirty="0">
                <a:solidFill>
                  <a:srgbClr val="323232"/>
                </a:solidFill>
                <a:latin typeface="Poppins Ultra-Bold"/>
              </a:rPr>
              <a:t>Decision Support Systems (DSS)</a:t>
            </a:r>
          </a:p>
          <a:p>
            <a:pPr>
              <a:lnSpc>
                <a:spcPts val="3033"/>
              </a:lnSpc>
            </a:pPr>
            <a:r>
              <a:rPr lang="en-US" sz="2167" dirty="0">
                <a:solidFill>
                  <a:srgbClr val="323232"/>
                </a:solidFill>
                <a:latin typeface="Poppins Ultra-Bold"/>
              </a:rPr>
              <a:t>Precision Mental Health (PMH)</a:t>
            </a:r>
          </a:p>
          <a:p>
            <a:pPr>
              <a:lnSpc>
                <a:spcPts val="3033"/>
              </a:lnSpc>
            </a:pPr>
            <a:r>
              <a:rPr lang="en-US" sz="2167" dirty="0">
                <a:solidFill>
                  <a:srgbClr val="323232"/>
                </a:solidFill>
                <a:latin typeface="Poppins Ultra-Bold"/>
              </a:rPr>
              <a:t>Causal Data Sciences (CDS)</a:t>
            </a:r>
          </a:p>
          <a:p>
            <a:pPr>
              <a:lnSpc>
                <a:spcPts val="3033"/>
              </a:lnSpc>
            </a:pPr>
            <a:r>
              <a:rPr lang="en-US" sz="2167" dirty="0">
                <a:solidFill>
                  <a:srgbClr val="323232"/>
                </a:solidFill>
                <a:latin typeface="Poppins Ultra-Bold"/>
              </a:rPr>
              <a:t>Artificial Intelligence (AI)</a:t>
            </a:r>
          </a:p>
          <a:p>
            <a:pPr>
              <a:lnSpc>
                <a:spcPts val="2867"/>
              </a:lnSpc>
            </a:pPr>
            <a:endParaRPr lang="en-US" sz="2167" dirty="0">
              <a:solidFill>
                <a:srgbClr val="323232"/>
              </a:solidFill>
              <a:latin typeface="Poppins Ultra-Bold"/>
            </a:endParaRPr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7024181" y="168997"/>
            <a:ext cx="6545575" cy="6520006"/>
            <a:chOff x="0" y="0"/>
            <a:chExt cx="6502400" cy="6477000"/>
          </a:xfrm>
        </p:grpSpPr>
        <p:sp>
          <p:nvSpPr>
            <p:cNvPr id="14" name="Freeform 14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-24665" r="-24665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D30000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91355" y="2111378"/>
            <a:ext cx="394445" cy="3461181"/>
            <a:chOff x="0" y="0"/>
            <a:chExt cx="788890" cy="692236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88890" cy="668405"/>
            </a:xfrm>
            <a:custGeom>
              <a:avLst/>
              <a:gdLst/>
              <a:ahLst/>
              <a:cxnLst/>
              <a:rect l="l" t="t" r="r" b="b"/>
              <a:pathLst>
                <a:path w="788890" h="668405">
                  <a:moveTo>
                    <a:pt x="0" y="0"/>
                  </a:moveTo>
                  <a:lnTo>
                    <a:pt x="788890" y="0"/>
                  </a:lnTo>
                  <a:lnTo>
                    <a:pt x="788890" y="668405"/>
                  </a:lnTo>
                  <a:lnTo>
                    <a:pt x="0" y="6684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778863"/>
              <a:ext cx="788890" cy="668405"/>
            </a:xfrm>
            <a:custGeom>
              <a:avLst/>
              <a:gdLst/>
              <a:ahLst/>
              <a:cxnLst/>
              <a:rect l="l" t="t" r="r" b="b"/>
              <a:pathLst>
                <a:path w="788890" h="668405">
                  <a:moveTo>
                    <a:pt x="0" y="0"/>
                  </a:moveTo>
                  <a:lnTo>
                    <a:pt x="788890" y="0"/>
                  </a:lnTo>
                  <a:lnTo>
                    <a:pt x="788890" y="668405"/>
                  </a:lnTo>
                  <a:lnTo>
                    <a:pt x="0" y="6684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1557726"/>
              <a:ext cx="788890" cy="668405"/>
            </a:xfrm>
            <a:custGeom>
              <a:avLst/>
              <a:gdLst/>
              <a:ahLst/>
              <a:cxnLst/>
              <a:rect l="l" t="t" r="r" b="b"/>
              <a:pathLst>
                <a:path w="788890" h="668405">
                  <a:moveTo>
                    <a:pt x="0" y="0"/>
                  </a:moveTo>
                  <a:lnTo>
                    <a:pt x="788890" y="0"/>
                  </a:lnTo>
                  <a:lnTo>
                    <a:pt x="788890" y="668405"/>
                  </a:lnTo>
                  <a:lnTo>
                    <a:pt x="0" y="6684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2340431"/>
              <a:ext cx="788890" cy="668405"/>
            </a:xfrm>
            <a:custGeom>
              <a:avLst/>
              <a:gdLst/>
              <a:ahLst/>
              <a:cxnLst/>
              <a:rect l="l" t="t" r="r" b="b"/>
              <a:pathLst>
                <a:path w="788890" h="668405">
                  <a:moveTo>
                    <a:pt x="0" y="0"/>
                  </a:moveTo>
                  <a:lnTo>
                    <a:pt x="788890" y="0"/>
                  </a:lnTo>
                  <a:lnTo>
                    <a:pt x="788890" y="668406"/>
                  </a:lnTo>
                  <a:lnTo>
                    <a:pt x="0" y="668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3123137"/>
              <a:ext cx="788890" cy="668405"/>
            </a:xfrm>
            <a:custGeom>
              <a:avLst/>
              <a:gdLst/>
              <a:ahLst/>
              <a:cxnLst/>
              <a:rect l="l" t="t" r="r" b="b"/>
              <a:pathLst>
                <a:path w="788890" h="668405">
                  <a:moveTo>
                    <a:pt x="0" y="0"/>
                  </a:moveTo>
                  <a:lnTo>
                    <a:pt x="788890" y="0"/>
                  </a:lnTo>
                  <a:lnTo>
                    <a:pt x="788890" y="668405"/>
                  </a:lnTo>
                  <a:lnTo>
                    <a:pt x="0" y="6684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3905842"/>
              <a:ext cx="788890" cy="668405"/>
            </a:xfrm>
            <a:custGeom>
              <a:avLst/>
              <a:gdLst/>
              <a:ahLst/>
              <a:cxnLst/>
              <a:rect l="l" t="t" r="r" b="b"/>
              <a:pathLst>
                <a:path w="788890" h="668405">
                  <a:moveTo>
                    <a:pt x="0" y="0"/>
                  </a:moveTo>
                  <a:lnTo>
                    <a:pt x="788890" y="0"/>
                  </a:lnTo>
                  <a:lnTo>
                    <a:pt x="788890" y="668405"/>
                  </a:lnTo>
                  <a:lnTo>
                    <a:pt x="0" y="6684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4688547"/>
              <a:ext cx="788890" cy="668405"/>
            </a:xfrm>
            <a:custGeom>
              <a:avLst/>
              <a:gdLst/>
              <a:ahLst/>
              <a:cxnLst/>
              <a:rect l="l" t="t" r="r" b="b"/>
              <a:pathLst>
                <a:path w="788890" h="668405">
                  <a:moveTo>
                    <a:pt x="0" y="0"/>
                  </a:moveTo>
                  <a:lnTo>
                    <a:pt x="788890" y="0"/>
                  </a:lnTo>
                  <a:lnTo>
                    <a:pt x="788890" y="668405"/>
                  </a:lnTo>
                  <a:lnTo>
                    <a:pt x="0" y="6684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5471252"/>
              <a:ext cx="788890" cy="668405"/>
            </a:xfrm>
            <a:custGeom>
              <a:avLst/>
              <a:gdLst/>
              <a:ahLst/>
              <a:cxnLst/>
              <a:rect l="l" t="t" r="r" b="b"/>
              <a:pathLst>
                <a:path w="788890" h="668405">
                  <a:moveTo>
                    <a:pt x="0" y="0"/>
                  </a:moveTo>
                  <a:lnTo>
                    <a:pt x="788890" y="0"/>
                  </a:lnTo>
                  <a:lnTo>
                    <a:pt x="788890" y="668406"/>
                  </a:lnTo>
                  <a:lnTo>
                    <a:pt x="0" y="668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6253958"/>
              <a:ext cx="788890" cy="668405"/>
            </a:xfrm>
            <a:custGeom>
              <a:avLst/>
              <a:gdLst/>
              <a:ahLst/>
              <a:cxnLst/>
              <a:rect l="l" t="t" r="r" b="b"/>
              <a:pathLst>
                <a:path w="788890" h="668405">
                  <a:moveTo>
                    <a:pt x="0" y="0"/>
                  </a:moveTo>
                  <a:lnTo>
                    <a:pt x="788890" y="0"/>
                  </a:lnTo>
                  <a:lnTo>
                    <a:pt x="788890" y="668405"/>
                  </a:lnTo>
                  <a:lnTo>
                    <a:pt x="0" y="6684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250063" y="353837"/>
            <a:ext cx="6520331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3"/>
              </a:lnSpc>
            </a:pPr>
            <a:r>
              <a:rPr lang="en-US" sz="2678">
                <a:solidFill>
                  <a:srgbClr val="FFFFFF"/>
                </a:solidFill>
                <a:latin typeface="Poppins Ultra-Bold"/>
              </a:rPr>
              <a:t>OUR ADVANTAGE: </a:t>
            </a:r>
          </a:p>
          <a:p>
            <a:pPr>
              <a:lnSpc>
                <a:spcPts val="2733"/>
              </a:lnSpc>
            </a:pPr>
            <a:r>
              <a:rPr lang="en-US" sz="2278">
                <a:solidFill>
                  <a:srgbClr val="D4D0D0"/>
                </a:solidFill>
                <a:latin typeface="Poppins Ultra-Bold"/>
              </a:rPr>
              <a:t>NUMEROUS INNOVATIVE UNIVERSAL SOLUTIONS FOR IMPROVING EFFECTIVENESS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0D0D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0D0D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0D0D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0D0D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0D0D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0D0D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0D0D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0D0D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0D0D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798891">
            <a:off x="3071425" y="3018811"/>
            <a:ext cx="13168768" cy="6584384"/>
          </a:xfrm>
          <a:custGeom>
            <a:avLst/>
            <a:gdLst/>
            <a:ahLst/>
            <a:cxnLst/>
            <a:rect l="l" t="t" r="r" b="b"/>
            <a:pathLst>
              <a:path w="19753152" h="9876576">
                <a:moveTo>
                  <a:pt x="0" y="0"/>
                </a:moveTo>
                <a:lnTo>
                  <a:pt x="19753152" y="0"/>
                </a:lnTo>
                <a:lnTo>
                  <a:pt x="19753152" y="9876576"/>
                </a:lnTo>
                <a:lnTo>
                  <a:pt x="0" y="9876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" name="Group 3"/>
          <p:cNvGrpSpPr/>
          <p:nvPr/>
        </p:nvGrpSpPr>
        <p:grpSpPr>
          <a:xfrm>
            <a:off x="-2300116" y="-377896"/>
            <a:ext cx="8101831" cy="7613793"/>
            <a:chOff x="0" y="0"/>
            <a:chExt cx="1312655" cy="123358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12655" cy="1233583"/>
            </a:xfrm>
            <a:custGeom>
              <a:avLst/>
              <a:gdLst/>
              <a:ahLst/>
              <a:cxnLst/>
              <a:rect l="l" t="t" r="r" b="b"/>
              <a:pathLst>
                <a:path w="1312655" h="1233583">
                  <a:moveTo>
                    <a:pt x="656328" y="0"/>
                  </a:moveTo>
                  <a:cubicBezTo>
                    <a:pt x="293848" y="0"/>
                    <a:pt x="0" y="276147"/>
                    <a:pt x="0" y="616792"/>
                  </a:cubicBezTo>
                  <a:cubicBezTo>
                    <a:pt x="0" y="957436"/>
                    <a:pt x="293848" y="1233583"/>
                    <a:pt x="656328" y="1233583"/>
                  </a:cubicBezTo>
                  <a:cubicBezTo>
                    <a:pt x="1018807" y="1233583"/>
                    <a:pt x="1312655" y="957436"/>
                    <a:pt x="1312655" y="616792"/>
                  </a:cubicBezTo>
                  <a:cubicBezTo>
                    <a:pt x="1312655" y="276147"/>
                    <a:pt x="1018807" y="0"/>
                    <a:pt x="656328" y="0"/>
                  </a:cubicBezTo>
                </a:path>
              </a:pathLst>
            </a:custGeom>
            <a:solidFill>
              <a:srgbClr val="F8D054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75"/>
                </a:lnSpc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871565" y="267100"/>
            <a:ext cx="6915363" cy="1257946"/>
            <a:chOff x="0" y="0"/>
            <a:chExt cx="2731995" cy="4969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31995" cy="496966"/>
            </a:xfrm>
            <a:custGeom>
              <a:avLst/>
              <a:gdLst/>
              <a:ahLst/>
              <a:cxnLst/>
              <a:rect l="l" t="t" r="r" b="b"/>
              <a:pathLst>
                <a:path w="2731995" h="496966">
                  <a:moveTo>
                    <a:pt x="0" y="0"/>
                  </a:moveTo>
                  <a:lnTo>
                    <a:pt x="2731995" y="0"/>
                  </a:lnTo>
                  <a:lnTo>
                    <a:pt x="2731995" y="496966"/>
                  </a:lnTo>
                  <a:lnTo>
                    <a:pt x="0" y="496966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D30000">
                    <a:alpha val="100000"/>
                  </a:srgbClr>
                </a:gs>
                <a:gs pos="100000">
                  <a:srgbClr val="34343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449828" y="-377896"/>
            <a:ext cx="8101831" cy="7613793"/>
            <a:chOff x="0" y="0"/>
            <a:chExt cx="1312655" cy="12335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12655" cy="1233583"/>
            </a:xfrm>
            <a:custGeom>
              <a:avLst/>
              <a:gdLst/>
              <a:ahLst/>
              <a:cxnLst/>
              <a:rect l="l" t="t" r="r" b="b"/>
              <a:pathLst>
                <a:path w="1312655" h="1233583">
                  <a:moveTo>
                    <a:pt x="656328" y="0"/>
                  </a:moveTo>
                  <a:cubicBezTo>
                    <a:pt x="293848" y="0"/>
                    <a:pt x="0" y="276147"/>
                    <a:pt x="0" y="616792"/>
                  </a:cubicBezTo>
                  <a:cubicBezTo>
                    <a:pt x="0" y="957436"/>
                    <a:pt x="293848" y="1233583"/>
                    <a:pt x="656328" y="1233583"/>
                  </a:cubicBezTo>
                  <a:cubicBezTo>
                    <a:pt x="1018807" y="1233583"/>
                    <a:pt x="1312655" y="957436"/>
                    <a:pt x="1312655" y="616792"/>
                  </a:cubicBezTo>
                  <a:cubicBezTo>
                    <a:pt x="1312655" y="276147"/>
                    <a:pt x="1018807" y="0"/>
                    <a:pt x="656328" y="0"/>
                  </a:cubicBezTo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C6292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75"/>
                </a:lnSpc>
              </a:pPr>
              <a:endParaRPr sz="1200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1243948" y="168997"/>
            <a:ext cx="6545575" cy="6520006"/>
            <a:chOff x="0" y="0"/>
            <a:chExt cx="6502400" cy="6477000"/>
          </a:xfrm>
        </p:grpSpPr>
        <p:sp>
          <p:nvSpPr>
            <p:cNvPr id="13" name="Freeform 13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-24712" r="-24712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D30000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6161456" y="1829969"/>
            <a:ext cx="394445" cy="334203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8" y="0"/>
                </a:lnTo>
                <a:lnTo>
                  <a:pt x="591668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6"/>
          <p:cNvSpPr/>
          <p:nvPr/>
        </p:nvSpPr>
        <p:spPr>
          <a:xfrm>
            <a:off x="6161456" y="2424521"/>
            <a:ext cx="394445" cy="334203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8" y="0"/>
                </a:lnTo>
                <a:lnTo>
                  <a:pt x="591668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/>
          <p:cNvSpPr/>
          <p:nvPr/>
        </p:nvSpPr>
        <p:spPr>
          <a:xfrm>
            <a:off x="6161456" y="2758724"/>
            <a:ext cx="394445" cy="334203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8" y="0"/>
                </a:lnTo>
                <a:lnTo>
                  <a:pt x="591668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8" name="Freeform 18"/>
          <p:cNvSpPr/>
          <p:nvPr/>
        </p:nvSpPr>
        <p:spPr>
          <a:xfrm>
            <a:off x="6161456" y="3429000"/>
            <a:ext cx="394445" cy="334203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8" y="0"/>
                </a:lnTo>
                <a:lnTo>
                  <a:pt x="591668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Freeform 19"/>
          <p:cNvSpPr/>
          <p:nvPr/>
        </p:nvSpPr>
        <p:spPr>
          <a:xfrm>
            <a:off x="6161456" y="4047489"/>
            <a:ext cx="394445" cy="334203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8" y="0"/>
                </a:lnTo>
                <a:lnTo>
                  <a:pt x="591668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Freeform 20"/>
          <p:cNvSpPr/>
          <p:nvPr/>
        </p:nvSpPr>
        <p:spPr>
          <a:xfrm>
            <a:off x="6161456" y="5035742"/>
            <a:ext cx="394445" cy="334203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8" y="0"/>
                </a:lnTo>
                <a:lnTo>
                  <a:pt x="591668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1" name="Freeform 21"/>
          <p:cNvSpPr/>
          <p:nvPr/>
        </p:nvSpPr>
        <p:spPr>
          <a:xfrm>
            <a:off x="6161456" y="5630295"/>
            <a:ext cx="394445" cy="334203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8" y="0"/>
                </a:lnTo>
                <a:lnTo>
                  <a:pt x="591668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2" name="TextBox 22"/>
          <p:cNvSpPr txBox="1"/>
          <p:nvPr/>
        </p:nvSpPr>
        <p:spPr>
          <a:xfrm>
            <a:off x="5991885" y="344069"/>
            <a:ext cx="6520331" cy="1457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3"/>
              </a:lnSpc>
            </a:pPr>
            <a:r>
              <a:rPr lang="en-US" sz="2678">
                <a:solidFill>
                  <a:srgbClr val="FFFFFF"/>
                </a:solidFill>
                <a:latin typeface="Poppins Ultra-Bold"/>
              </a:rPr>
              <a:t>HOWEVER...</a:t>
            </a:r>
          </a:p>
          <a:p>
            <a:pPr>
              <a:lnSpc>
                <a:spcPts val="2573"/>
              </a:lnSpc>
            </a:pPr>
            <a:r>
              <a:rPr lang="en-US" sz="2145">
                <a:solidFill>
                  <a:srgbClr val="D4D0D0"/>
                </a:solidFill>
                <a:latin typeface="Poppins Ultra-Bold"/>
              </a:rPr>
              <a:t>IMPLEMENTATION ISSUES HAVE IMPEDED </a:t>
            </a:r>
          </a:p>
          <a:p>
            <a:pPr>
              <a:lnSpc>
                <a:spcPts val="2573"/>
              </a:lnSpc>
            </a:pPr>
            <a:r>
              <a:rPr lang="en-US" sz="2145">
                <a:solidFill>
                  <a:srgbClr val="D4D0D0"/>
                </a:solidFill>
                <a:latin typeface="Poppins Ultra-Bold"/>
              </a:rPr>
              <a:t>THEIR USE AND IMPACT</a:t>
            </a:r>
          </a:p>
          <a:p>
            <a:pPr>
              <a:lnSpc>
                <a:spcPts val="3213"/>
              </a:lnSpc>
            </a:pPr>
            <a:endParaRPr lang="en-US" sz="2145">
              <a:solidFill>
                <a:srgbClr val="D4D0D0"/>
              </a:solidFill>
              <a:latin typeface="Poppins Ultra-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628178" y="1831437"/>
            <a:ext cx="5402136" cy="4106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7"/>
              </a:lnSpc>
            </a:pPr>
            <a:r>
              <a:rPr lang="en-US" sz="1707" dirty="0">
                <a:solidFill>
                  <a:srgbClr val="323232"/>
                </a:solidFill>
                <a:latin typeface="Poppins Ultra-Bold"/>
              </a:rPr>
              <a:t>Measurement of EBT implementation fidelity is inadequately measured</a:t>
            </a:r>
          </a:p>
          <a:p>
            <a:pPr>
              <a:lnSpc>
                <a:spcPts val="2527"/>
              </a:lnSpc>
            </a:pPr>
            <a:r>
              <a:rPr lang="en-US" sz="1707" dirty="0">
                <a:solidFill>
                  <a:srgbClr val="323232"/>
                </a:solidFill>
                <a:latin typeface="Poppins Ultra-Bold"/>
              </a:rPr>
              <a:t>Causal Data Sciences has low adoption rate</a:t>
            </a:r>
          </a:p>
          <a:p>
            <a:pPr>
              <a:lnSpc>
                <a:spcPts val="2527"/>
              </a:lnSpc>
            </a:pPr>
            <a:r>
              <a:rPr lang="en-US" sz="1707" dirty="0">
                <a:solidFill>
                  <a:srgbClr val="323232"/>
                </a:solidFill>
                <a:latin typeface="Poppins Ultra-Bold"/>
              </a:rPr>
              <a:t>Routine care data systems are typically flawed, incomplete, and poorly designed</a:t>
            </a:r>
          </a:p>
          <a:p>
            <a:pPr>
              <a:lnSpc>
                <a:spcPts val="2527"/>
              </a:lnSpc>
            </a:pPr>
            <a:r>
              <a:rPr lang="en-US" sz="1707" dirty="0">
                <a:solidFill>
                  <a:srgbClr val="323232"/>
                </a:solidFill>
                <a:latin typeface="Poppins Ultra-Bold"/>
              </a:rPr>
              <a:t>MBC flawed implementation limits impedes learning from billions $ spent on services</a:t>
            </a:r>
          </a:p>
          <a:p>
            <a:pPr>
              <a:lnSpc>
                <a:spcPts val="2527"/>
              </a:lnSpc>
            </a:pPr>
            <a:r>
              <a:rPr lang="en-US" sz="1707" dirty="0">
                <a:solidFill>
                  <a:srgbClr val="323232"/>
                </a:solidFill>
                <a:latin typeface="Poppins Ultra-Bold"/>
              </a:rPr>
              <a:t>Meta-analyses of RCTs MFSs had poor implementation and limited feedback utilization</a:t>
            </a:r>
          </a:p>
          <a:p>
            <a:pPr>
              <a:lnSpc>
                <a:spcPts val="2527"/>
              </a:lnSpc>
            </a:pPr>
            <a:r>
              <a:rPr lang="en-US" sz="1707" dirty="0">
                <a:solidFill>
                  <a:srgbClr val="323232"/>
                </a:solidFill>
                <a:latin typeface="Poppins Ultra-Bold"/>
              </a:rPr>
              <a:t>Substantial gaps persist in EBT utilization in clinical practice. </a:t>
            </a:r>
          </a:p>
          <a:p>
            <a:pPr>
              <a:lnSpc>
                <a:spcPts val="2527"/>
              </a:lnSpc>
            </a:pPr>
            <a:r>
              <a:rPr lang="en-US" sz="1707" dirty="0">
                <a:solidFill>
                  <a:srgbClr val="323232"/>
                </a:solidFill>
                <a:latin typeface="Poppins Ultra-Bold"/>
              </a:rPr>
              <a:t>Only 12% programs were prepared for implementation and had sufficient fidelity post-implementation</a:t>
            </a:r>
          </a:p>
          <a:p>
            <a:pPr>
              <a:lnSpc>
                <a:spcPts val="2108"/>
              </a:lnSpc>
            </a:pPr>
            <a:endParaRPr lang="en-US" sz="1707" dirty="0">
              <a:solidFill>
                <a:srgbClr val="323232"/>
              </a:solidFill>
              <a:latin typeface="Poppins Ultra-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75582" y="1558029"/>
            <a:ext cx="3594213" cy="2416703"/>
            <a:chOff x="0" y="0"/>
            <a:chExt cx="846315" cy="569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6315" cy="569052"/>
            </a:xfrm>
            <a:custGeom>
              <a:avLst/>
              <a:gdLst/>
              <a:ahLst/>
              <a:cxnLst/>
              <a:rect l="l" t="t" r="r" b="b"/>
              <a:pathLst>
                <a:path w="846315" h="569052">
                  <a:moveTo>
                    <a:pt x="423158" y="0"/>
                  </a:moveTo>
                  <a:cubicBezTo>
                    <a:pt x="189454" y="0"/>
                    <a:pt x="0" y="127387"/>
                    <a:pt x="0" y="284526"/>
                  </a:cubicBezTo>
                  <a:cubicBezTo>
                    <a:pt x="0" y="441665"/>
                    <a:pt x="189454" y="569052"/>
                    <a:pt x="423158" y="569052"/>
                  </a:cubicBezTo>
                  <a:cubicBezTo>
                    <a:pt x="656861" y="569052"/>
                    <a:pt x="846315" y="441665"/>
                    <a:pt x="846315" y="284526"/>
                  </a:cubicBezTo>
                  <a:cubicBezTo>
                    <a:pt x="846315" y="127387"/>
                    <a:pt x="656861" y="0"/>
                    <a:pt x="423158" y="0"/>
                  </a:cubicBezTo>
                </a:path>
              </a:pathLst>
            </a:custGeom>
            <a:gradFill rotWithShape="1">
              <a:gsLst>
                <a:gs pos="0">
                  <a:srgbClr val="E10000">
                    <a:alpha val="100000"/>
                  </a:srgbClr>
                </a:gs>
                <a:gs pos="100000">
                  <a:srgbClr val="3B3B3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31018" tIns="31018" rIns="31018" bIns="31018" rtlCol="0" anchor="ctr"/>
            <a:lstStyle/>
            <a:p>
              <a:pPr algn="ctr">
                <a:lnSpc>
                  <a:spcPts val="2311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96000" y="1558029"/>
            <a:ext cx="3594213" cy="2416703"/>
            <a:chOff x="0" y="0"/>
            <a:chExt cx="846315" cy="5690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46315" cy="569052"/>
            </a:xfrm>
            <a:custGeom>
              <a:avLst/>
              <a:gdLst/>
              <a:ahLst/>
              <a:cxnLst/>
              <a:rect l="l" t="t" r="r" b="b"/>
              <a:pathLst>
                <a:path w="846315" h="569052">
                  <a:moveTo>
                    <a:pt x="423158" y="0"/>
                  </a:moveTo>
                  <a:cubicBezTo>
                    <a:pt x="189454" y="0"/>
                    <a:pt x="0" y="127387"/>
                    <a:pt x="0" y="284526"/>
                  </a:cubicBezTo>
                  <a:cubicBezTo>
                    <a:pt x="0" y="441665"/>
                    <a:pt x="189454" y="569052"/>
                    <a:pt x="423158" y="569052"/>
                  </a:cubicBezTo>
                  <a:cubicBezTo>
                    <a:pt x="656861" y="569052"/>
                    <a:pt x="846315" y="441665"/>
                    <a:pt x="846315" y="284526"/>
                  </a:cubicBezTo>
                  <a:cubicBezTo>
                    <a:pt x="846315" y="127387"/>
                    <a:pt x="656861" y="0"/>
                    <a:pt x="423158" y="0"/>
                  </a:cubicBezTo>
                </a:path>
              </a:pathLst>
            </a:custGeom>
            <a:gradFill rotWithShape="1">
              <a:gsLst>
                <a:gs pos="0">
                  <a:srgbClr val="E10000">
                    <a:alpha val="100000"/>
                  </a:srgbClr>
                </a:gs>
                <a:gs pos="100000">
                  <a:srgbClr val="3B3B3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31018" tIns="31018" rIns="31018" bIns="31018" rtlCol="0" anchor="ctr"/>
            <a:lstStyle/>
            <a:p>
              <a:pPr algn="ctr">
                <a:lnSpc>
                  <a:spcPts val="2311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73592" y="4083182"/>
            <a:ext cx="3594213" cy="2416703"/>
            <a:chOff x="0" y="0"/>
            <a:chExt cx="846315" cy="5690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6315" cy="569052"/>
            </a:xfrm>
            <a:custGeom>
              <a:avLst/>
              <a:gdLst/>
              <a:ahLst/>
              <a:cxnLst/>
              <a:rect l="l" t="t" r="r" b="b"/>
              <a:pathLst>
                <a:path w="846315" h="569052">
                  <a:moveTo>
                    <a:pt x="423158" y="0"/>
                  </a:moveTo>
                  <a:cubicBezTo>
                    <a:pt x="189454" y="0"/>
                    <a:pt x="0" y="127387"/>
                    <a:pt x="0" y="284526"/>
                  </a:cubicBezTo>
                  <a:cubicBezTo>
                    <a:pt x="0" y="441665"/>
                    <a:pt x="189454" y="569052"/>
                    <a:pt x="423158" y="569052"/>
                  </a:cubicBezTo>
                  <a:cubicBezTo>
                    <a:pt x="656861" y="569052"/>
                    <a:pt x="846315" y="441665"/>
                    <a:pt x="846315" y="284526"/>
                  </a:cubicBezTo>
                  <a:cubicBezTo>
                    <a:pt x="846315" y="127387"/>
                    <a:pt x="656861" y="0"/>
                    <a:pt x="423158" y="0"/>
                  </a:cubicBezTo>
                </a:path>
              </a:pathLst>
            </a:custGeom>
            <a:gradFill rotWithShape="1">
              <a:gsLst>
                <a:gs pos="0">
                  <a:srgbClr val="E10000">
                    <a:alpha val="100000"/>
                  </a:srgbClr>
                </a:gs>
                <a:gs pos="100000">
                  <a:srgbClr val="3B3B3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31018" tIns="31018" rIns="31018" bIns="31018" rtlCol="0" anchor="ctr"/>
            <a:lstStyle/>
            <a:p>
              <a:pPr algn="ctr">
                <a:lnSpc>
                  <a:spcPts val="2311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298006" y="4083182"/>
            <a:ext cx="3594213" cy="2416703"/>
            <a:chOff x="0" y="0"/>
            <a:chExt cx="846315" cy="56905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46315" cy="569052"/>
            </a:xfrm>
            <a:custGeom>
              <a:avLst/>
              <a:gdLst/>
              <a:ahLst/>
              <a:cxnLst/>
              <a:rect l="l" t="t" r="r" b="b"/>
              <a:pathLst>
                <a:path w="846315" h="569052">
                  <a:moveTo>
                    <a:pt x="423158" y="0"/>
                  </a:moveTo>
                  <a:cubicBezTo>
                    <a:pt x="189454" y="0"/>
                    <a:pt x="0" y="127387"/>
                    <a:pt x="0" y="284526"/>
                  </a:cubicBezTo>
                  <a:cubicBezTo>
                    <a:pt x="0" y="441665"/>
                    <a:pt x="189454" y="569052"/>
                    <a:pt x="423158" y="569052"/>
                  </a:cubicBezTo>
                  <a:cubicBezTo>
                    <a:pt x="656861" y="569052"/>
                    <a:pt x="846315" y="441665"/>
                    <a:pt x="846315" y="284526"/>
                  </a:cubicBezTo>
                  <a:cubicBezTo>
                    <a:pt x="846315" y="127387"/>
                    <a:pt x="656861" y="0"/>
                    <a:pt x="423158" y="0"/>
                  </a:cubicBezTo>
                </a:path>
              </a:pathLst>
            </a:custGeom>
            <a:gradFill rotWithShape="1">
              <a:gsLst>
                <a:gs pos="0">
                  <a:srgbClr val="E10000">
                    <a:alpha val="100000"/>
                  </a:srgbClr>
                </a:gs>
                <a:gs pos="100000">
                  <a:srgbClr val="3B3B3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31018" tIns="31018" rIns="31018" bIns="31018" rtlCol="0" anchor="ctr"/>
            <a:lstStyle/>
            <a:p>
              <a:pPr algn="ctr">
                <a:lnSpc>
                  <a:spcPts val="2311"/>
                </a:lnSpc>
              </a:pPr>
              <a:endParaRPr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222419" y="4083182"/>
            <a:ext cx="3594213" cy="2416703"/>
            <a:chOff x="0" y="0"/>
            <a:chExt cx="846315" cy="56905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46315" cy="569052"/>
            </a:xfrm>
            <a:custGeom>
              <a:avLst/>
              <a:gdLst/>
              <a:ahLst/>
              <a:cxnLst/>
              <a:rect l="l" t="t" r="r" b="b"/>
              <a:pathLst>
                <a:path w="846315" h="569052">
                  <a:moveTo>
                    <a:pt x="423158" y="0"/>
                  </a:moveTo>
                  <a:cubicBezTo>
                    <a:pt x="189454" y="0"/>
                    <a:pt x="0" y="127387"/>
                    <a:pt x="0" y="284526"/>
                  </a:cubicBezTo>
                  <a:cubicBezTo>
                    <a:pt x="0" y="441665"/>
                    <a:pt x="189454" y="569052"/>
                    <a:pt x="423158" y="569052"/>
                  </a:cubicBezTo>
                  <a:cubicBezTo>
                    <a:pt x="656861" y="569052"/>
                    <a:pt x="846315" y="441665"/>
                    <a:pt x="846315" y="284526"/>
                  </a:cubicBezTo>
                  <a:cubicBezTo>
                    <a:pt x="846315" y="127387"/>
                    <a:pt x="656861" y="0"/>
                    <a:pt x="423158" y="0"/>
                  </a:cubicBezTo>
                </a:path>
              </a:pathLst>
            </a:custGeom>
            <a:gradFill rotWithShape="1">
              <a:gsLst>
                <a:gs pos="0">
                  <a:srgbClr val="E10000">
                    <a:alpha val="100000"/>
                  </a:srgbClr>
                </a:gs>
                <a:gs pos="100000">
                  <a:srgbClr val="3B3B3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31018" tIns="31018" rIns="31018" bIns="31018" rtlCol="0" anchor="ctr"/>
            <a:lstStyle/>
            <a:p>
              <a:pPr algn="ctr">
                <a:lnSpc>
                  <a:spcPts val="2311"/>
                </a:lnSpc>
              </a:pPr>
              <a:endParaRPr sz="1200"/>
            </a:p>
          </p:txBody>
        </p:sp>
      </p:grpSp>
      <p:sp>
        <p:nvSpPr>
          <p:cNvPr id="17" name="Freeform 17"/>
          <p:cNvSpPr/>
          <p:nvPr/>
        </p:nvSpPr>
        <p:spPr>
          <a:xfrm>
            <a:off x="3592979" y="1998845"/>
            <a:ext cx="959419" cy="1535070"/>
          </a:xfrm>
          <a:custGeom>
            <a:avLst/>
            <a:gdLst/>
            <a:ahLst/>
            <a:cxnLst/>
            <a:rect l="l" t="t" r="r" b="b"/>
            <a:pathLst>
              <a:path w="1439128" h="2302605">
                <a:moveTo>
                  <a:pt x="0" y="0"/>
                </a:moveTo>
                <a:lnTo>
                  <a:pt x="1439128" y="0"/>
                </a:lnTo>
                <a:lnTo>
                  <a:pt x="1439128" y="2302605"/>
                </a:lnTo>
                <a:lnTo>
                  <a:pt x="0" y="2302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8" name="TextBox 18"/>
          <p:cNvSpPr txBox="1"/>
          <p:nvPr/>
        </p:nvSpPr>
        <p:spPr>
          <a:xfrm>
            <a:off x="6425074" y="2092648"/>
            <a:ext cx="2934290" cy="1683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"/>
              </a:rPr>
              <a:t>No learning behavioral health care system that collects data on services and outcomes to enhance practice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7413397" y="1998845"/>
            <a:ext cx="959419" cy="1535070"/>
          </a:xfrm>
          <a:custGeom>
            <a:avLst/>
            <a:gdLst/>
            <a:ahLst/>
            <a:cxnLst/>
            <a:rect l="l" t="t" r="r" b="b"/>
            <a:pathLst>
              <a:path w="1439128" h="2302605">
                <a:moveTo>
                  <a:pt x="0" y="0"/>
                </a:moveTo>
                <a:lnTo>
                  <a:pt x="1439128" y="0"/>
                </a:lnTo>
                <a:lnTo>
                  <a:pt x="1439128" y="2302605"/>
                </a:lnTo>
                <a:lnTo>
                  <a:pt x="0" y="23026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0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TextBox 20"/>
          <p:cNvSpPr txBox="1"/>
          <p:nvPr/>
        </p:nvSpPr>
        <p:spPr>
          <a:xfrm>
            <a:off x="632386" y="4647776"/>
            <a:ext cx="3076627" cy="15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6"/>
              </a:lnSpc>
              <a:spcBef>
                <a:spcPct val="0"/>
              </a:spcBef>
            </a:pPr>
            <a:r>
              <a:rPr lang="en-US" sz="1733">
                <a:solidFill>
                  <a:srgbClr val="FFFFFF"/>
                </a:solidFill>
                <a:latin typeface="Poppins"/>
              </a:rPr>
              <a:t>AI development necessitates substantial data sets and real-world experimentation </a:t>
            </a:r>
          </a:p>
          <a:p>
            <a:pPr algn="ctr">
              <a:lnSpc>
                <a:spcPts val="2426"/>
              </a:lnSpc>
              <a:spcBef>
                <a:spcPct val="0"/>
              </a:spcBef>
            </a:pPr>
            <a:endParaRPr lang="en-US" sz="1733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643019" y="4484730"/>
            <a:ext cx="1055361" cy="1535070"/>
          </a:xfrm>
          <a:custGeom>
            <a:avLst/>
            <a:gdLst/>
            <a:ahLst/>
            <a:cxnLst/>
            <a:rect l="l" t="t" r="r" b="b"/>
            <a:pathLst>
              <a:path w="1583041" h="2302605">
                <a:moveTo>
                  <a:pt x="0" y="0"/>
                </a:moveTo>
                <a:lnTo>
                  <a:pt x="1583041" y="0"/>
                </a:lnTo>
                <a:lnTo>
                  <a:pt x="1583041" y="2302605"/>
                </a:lnTo>
                <a:lnTo>
                  <a:pt x="0" y="23026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0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2" name="TextBox 22"/>
          <p:cNvSpPr txBox="1"/>
          <p:nvPr/>
        </p:nvSpPr>
        <p:spPr>
          <a:xfrm>
            <a:off x="4557687" y="4800176"/>
            <a:ext cx="3076627" cy="1220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6"/>
              </a:lnSpc>
              <a:spcBef>
                <a:spcPct val="0"/>
              </a:spcBef>
            </a:pPr>
            <a:r>
              <a:rPr lang="en-US" sz="1733">
                <a:solidFill>
                  <a:srgbClr val="FFFFFF"/>
                </a:solidFill>
                <a:latin typeface="Poppins"/>
              </a:rPr>
              <a:t>Enhancing CDS with AI could enhance its adoption and performance</a:t>
            </a:r>
          </a:p>
          <a:p>
            <a:pPr algn="ctr">
              <a:lnSpc>
                <a:spcPts val="2426"/>
              </a:lnSpc>
              <a:spcBef>
                <a:spcPct val="0"/>
              </a:spcBef>
            </a:pPr>
            <a:endParaRPr lang="en-US" sz="1733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5438036" y="4484730"/>
            <a:ext cx="1055361" cy="1535070"/>
          </a:xfrm>
          <a:custGeom>
            <a:avLst/>
            <a:gdLst/>
            <a:ahLst/>
            <a:cxnLst/>
            <a:rect l="l" t="t" r="r" b="b"/>
            <a:pathLst>
              <a:path w="1583041" h="2302605">
                <a:moveTo>
                  <a:pt x="0" y="0"/>
                </a:moveTo>
                <a:lnTo>
                  <a:pt x="1583041" y="0"/>
                </a:lnTo>
                <a:lnTo>
                  <a:pt x="1583041" y="2302605"/>
                </a:lnTo>
                <a:lnTo>
                  <a:pt x="0" y="23026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20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4" name="Freeform 24"/>
          <p:cNvSpPr/>
          <p:nvPr/>
        </p:nvSpPr>
        <p:spPr>
          <a:xfrm>
            <a:off x="9489459" y="4484730"/>
            <a:ext cx="1060134" cy="1542013"/>
          </a:xfrm>
          <a:custGeom>
            <a:avLst/>
            <a:gdLst/>
            <a:ahLst/>
            <a:cxnLst/>
            <a:rect l="l" t="t" r="r" b="b"/>
            <a:pathLst>
              <a:path w="1590201" h="2313019">
                <a:moveTo>
                  <a:pt x="0" y="0"/>
                </a:moveTo>
                <a:lnTo>
                  <a:pt x="1590200" y="0"/>
                </a:lnTo>
                <a:lnTo>
                  <a:pt x="1590200" y="2313019"/>
                </a:lnTo>
                <a:lnTo>
                  <a:pt x="0" y="23130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20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5" name="TextBox 25"/>
          <p:cNvSpPr txBox="1"/>
          <p:nvPr/>
        </p:nvSpPr>
        <p:spPr>
          <a:xfrm>
            <a:off x="285357" y="273629"/>
            <a:ext cx="11815380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1"/>
              </a:lnSpc>
            </a:pPr>
            <a:r>
              <a:rPr lang="en-US" sz="2727">
                <a:solidFill>
                  <a:srgbClr val="000000"/>
                </a:solidFill>
                <a:latin typeface="Poppins Bold"/>
              </a:rPr>
              <a:t>The Inadequacy Of Foundational Measurement And Data Infrastructures Is A Cause of Implementation Problems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534375" y="2286743"/>
            <a:ext cx="3076627" cy="91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6"/>
              </a:lnSpc>
              <a:spcBef>
                <a:spcPct val="0"/>
              </a:spcBef>
            </a:pPr>
            <a:r>
              <a:rPr lang="en-US" sz="1733" dirty="0">
                <a:solidFill>
                  <a:srgbClr val="FFFFFF"/>
                </a:solidFill>
                <a:latin typeface="Poppins"/>
              </a:rPr>
              <a:t>U.S. lacks a data collection system to assess benefits of treatment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481212" y="4800176"/>
            <a:ext cx="3076627" cy="1220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6"/>
              </a:lnSpc>
              <a:spcBef>
                <a:spcPct val="0"/>
              </a:spcBef>
            </a:pPr>
            <a:r>
              <a:rPr lang="en-US" sz="1733">
                <a:solidFill>
                  <a:srgbClr val="FFFFFF"/>
                </a:solidFill>
                <a:latin typeface="Poppins"/>
              </a:rPr>
              <a:t>Precision Mental Health needs extensive longitudinal data sets</a:t>
            </a:r>
          </a:p>
          <a:p>
            <a:pPr algn="ctr">
              <a:lnSpc>
                <a:spcPts val="2426"/>
              </a:lnSpc>
              <a:spcBef>
                <a:spcPct val="0"/>
              </a:spcBef>
            </a:pPr>
            <a:endParaRPr lang="en-US" sz="1733">
              <a:solidFill>
                <a:srgbClr val="FFFFFF"/>
              </a:solidFill>
              <a:latin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4160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4160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4160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4160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362</Words>
  <Application>Microsoft Macintosh PowerPoint</Application>
  <PresentationFormat>Widescreen</PresentationFormat>
  <Paragraphs>48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Poppins</vt:lpstr>
      <vt:lpstr>Poppins Bold</vt:lpstr>
      <vt:lpstr>Poppins Ultra-Bold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 Bickman</dc:creator>
  <cp:lastModifiedBy>Len Bickman</cp:lastModifiedBy>
  <cp:revision>2</cp:revision>
  <dcterms:created xsi:type="dcterms:W3CDTF">2024-01-24T13:36:43Z</dcterms:created>
  <dcterms:modified xsi:type="dcterms:W3CDTF">2024-01-24T13:44:21Z</dcterms:modified>
</cp:coreProperties>
</file>