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316" r:id="rId3"/>
    <p:sldId id="325" r:id="rId4"/>
    <p:sldId id="327" r:id="rId5"/>
    <p:sldId id="328" r:id="rId6"/>
    <p:sldId id="322" r:id="rId7"/>
    <p:sldId id="326" r:id="rId8"/>
    <p:sldId id="321" r:id="rId9"/>
    <p:sldId id="318" r:id="rId10"/>
    <p:sldId id="336" r:id="rId11"/>
    <p:sldId id="329" r:id="rId12"/>
    <p:sldId id="330" r:id="rId13"/>
    <p:sldId id="331" r:id="rId14"/>
    <p:sldId id="337" r:id="rId15"/>
    <p:sldId id="338" r:id="rId16"/>
    <p:sldId id="342" r:id="rId17"/>
    <p:sldId id="341" r:id="rId18"/>
    <p:sldId id="333" r:id="rId19"/>
    <p:sldId id="334" r:id="rId20"/>
    <p:sldId id="335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672"/>
    <a:srgbClr val="0070C0"/>
    <a:srgbClr val="137CC1"/>
    <a:srgbClr val="9F3895"/>
    <a:srgbClr val="92D050"/>
    <a:srgbClr val="72286B"/>
    <a:srgbClr val="009999"/>
    <a:srgbClr val="26904D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489" autoAdjust="0"/>
  </p:normalViewPr>
  <p:slideViewPr>
    <p:cSldViewPr>
      <p:cViewPr varScale="1">
        <p:scale>
          <a:sx n="58" d="100"/>
          <a:sy n="58" d="100"/>
        </p:scale>
        <p:origin x="114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https://www.nccp.org/publication/ucr-the-status-of-childrens-mental-health-policy-in-the-united-states/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8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9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8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07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0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5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9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2002, this graphic was designed to depict</a:t>
            </a:r>
            <a:r>
              <a:rPr lang="en-US" baseline="0" dirty="0" smtClean="0"/>
              <a:t> how action in one part of the system influences another – the center ring shows a madras effect of the colors bleeding from one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2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6725" y="723900"/>
            <a:ext cx="6423025" cy="3613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the past 30+ years, these </a:t>
            </a:r>
            <a:r>
              <a:rPr lang="en-US" dirty="0" smtClean="0"/>
              <a:t>65 </a:t>
            </a:r>
            <a:r>
              <a:rPr lang="en-US" dirty="0"/>
              <a:t>people</a:t>
            </a:r>
            <a:r>
              <a:rPr lang="en-US" baseline="0" dirty="0"/>
              <a:t> (and probably others) have done research studies showing the positive outcomes that result from engaging families.  What are those results – and how do they relate to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29DE0-4D26-42ED-8B93-3BA779222A1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3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items in italics relate to positive outcomes from engaging</a:t>
            </a:r>
            <a:r>
              <a:rPr lang="en-US" baseline="0" dirty="0" smtClean="0"/>
              <a:t> fathers.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2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66E22C7-F4F0-4B39-B3A4-2DC119F4F2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645" y="2085610"/>
            <a:ext cx="4681794" cy="163069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lang="en-US" sz="8000" b="1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645" y="3816688"/>
            <a:ext cx="4693711" cy="764440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b="0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A35ACE-7C31-4B17-8317-5F96BE9B0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959335"/>
            <a:ext cx="10969625" cy="354930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Tx/>
              <a:buNone/>
              <a:defRPr sz="1800"/>
            </a:lvl2pPr>
            <a:lvl3pPr>
              <a:buFontTx/>
              <a:buNone/>
              <a:defRPr sz="14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091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dla.org/" TargetMode="External"/><Relationship Id="rId2" Type="http://schemas.openxmlformats.org/officeDocument/2006/relationships/hyperlink" Target="https://www.fatherhood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dl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sites/default/files/samhsa-fy-2024-cj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27000">
              <a:schemeClr val="accent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0CCFCB-7D64-4B22-ABA6-204286088781}"/>
              </a:ext>
            </a:extLst>
          </p:cNvPr>
          <p:cNvSpPr/>
          <p:nvPr/>
        </p:nvSpPr>
        <p:spPr>
          <a:xfrm>
            <a:off x="8876457" y="0"/>
            <a:ext cx="3312368" cy="6858000"/>
          </a:xfrm>
          <a:custGeom>
            <a:avLst/>
            <a:gdLst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0 w 2952328"/>
              <a:gd name="connsiteY4" fmla="*/ 0 h 6858000"/>
              <a:gd name="connsiteX0" fmla="*/ 1527 w 2953855"/>
              <a:gd name="connsiteY0" fmla="*/ 0 h 6858000"/>
              <a:gd name="connsiteX1" fmla="*/ 2953855 w 2953855"/>
              <a:gd name="connsiteY1" fmla="*/ 0 h 6858000"/>
              <a:gd name="connsiteX2" fmla="*/ 2953855 w 2953855"/>
              <a:gd name="connsiteY2" fmla="*/ 6858000 h 6858000"/>
              <a:gd name="connsiteX3" fmla="*/ 1527 w 2953855"/>
              <a:gd name="connsiteY3" fmla="*/ 6858000 h 6858000"/>
              <a:gd name="connsiteX4" fmla="*/ 0 w 2953855"/>
              <a:gd name="connsiteY4" fmla="*/ 3421930 h 6858000"/>
              <a:gd name="connsiteX5" fmla="*/ 1527 w 2953855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780898 w 2952328"/>
              <a:gd name="connsiteY4" fmla="*/ 3431357 h 6858000"/>
              <a:gd name="connsiteX5" fmla="*/ 0 w 2952328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1091982 w 2952328"/>
              <a:gd name="connsiteY4" fmla="*/ 3421930 h 6858000"/>
              <a:gd name="connsiteX5" fmla="*/ 0 w 29523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28" h="6858000">
                <a:moveTo>
                  <a:pt x="0" y="0"/>
                </a:moveTo>
                <a:lnTo>
                  <a:pt x="2952328" y="0"/>
                </a:lnTo>
                <a:lnTo>
                  <a:pt x="2952328" y="6858000"/>
                </a:lnTo>
                <a:lnTo>
                  <a:pt x="0" y="6858000"/>
                </a:lnTo>
                <a:lnTo>
                  <a:pt x="1091982" y="342193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63500" dir="1080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3C8B84F9-9240-4909-A483-2B751A2CB2D2}"/>
              </a:ext>
            </a:extLst>
          </p:cNvPr>
          <p:cNvSpPr>
            <a:spLocks/>
          </p:cNvSpPr>
          <p:nvPr/>
        </p:nvSpPr>
        <p:spPr bwMode="auto">
          <a:xfrm>
            <a:off x="476768" y="526862"/>
            <a:ext cx="808038" cy="168275"/>
          </a:xfrm>
          <a:custGeom>
            <a:avLst/>
            <a:gdLst>
              <a:gd name="T0" fmla="*/ 207 w 212"/>
              <a:gd name="T1" fmla="*/ 19 h 41"/>
              <a:gd name="T2" fmla="*/ 184 w 212"/>
              <a:gd name="T3" fmla="*/ 2 h 41"/>
              <a:gd name="T4" fmla="*/ 174 w 212"/>
              <a:gd name="T5" fmla="*/ 2 h 41"/>
              <a:gd name="T6" fmla="*/ 155 w 212"/>
              <a:gd name="T7" fmla="*/ 17 h 41"/>
              <a:gd name="T8" fmla="*/ 145 w 212"/>
              <a:gd name="T9" fmla="*/ 17 h 41"/>
              <a:gd name="T10" fmla="*/ 125 w 212"/>
              <a:gd name="T11" fmla="*/ 2 h 41"/>
              <a:gd name="T12" fmla="*/ 115 w 212"/>
              <a:gd name="T13" fmla="*/ 3 h 41"/>
              <a:gd name="T14" fmla="*/ 96 w 212"/>
              <a:gd name="T15" fmla="*/ 17 h 41"/>
              <a:gd name="T16" fmla="*/ 86 w 212"/>
              <a:gd name="T17" fmla="*/ 17 h 41"/>
              <a:gd name="T18" fmla="*/ 66 w 212"/>
              <a:gd name="T19" fmla="*/ 3 h 41"/>
              <a:gd name="T20" fmla="*/ 56 w 212"/>
              <a:gd name="T21" fmla="*/ 3 h 41"/>
              <a:gd name="T22" fmla="*/ 37 w 212"/>
              <a:gd name="T23" fmla="*/ 18 h 41"/>
              <a:gd name="T24" fmla="*/ 27 w 212"/>
              <a:gd name="T25" fmla="*/ 18 h 41"/>
              <a:gd name="T26" fmla="*/ 14 w 212"/>
              <a:gd name="T27" fmla="*/ 8 h 41"/>
              <a:gd name="T28" fmla="*/ 3 w 212"/>
              <a:gd name="T29" fmla="*/ 10 h 41"/>
              <a:gd name="T30" fmla="*/ 4 w 212"/>
              <a:gd name="T31" fmla="*/ 22 h 41"/>
              <a:gd name="T32" fmla="*/ 27 w 212"/>
              <a:gd name="T33" fmla="*/ 39 h 41"/>
              <a:gd name="T34" fmla="*/ 37 w 212"/>
              <a:gd name="T35" fmla="*/ 39 h 41"/>
              <a:gd name="T36" fmla="*/ 57 w 212"/>
              <a:gd name="T37" fmla="*/ 24 h 41"/>
              <a:gd name="T38" fmla="*/ 66 w 212"/>
              <a:gd name="T39" fmla="*/ 24 h 41"/>
              <a:gd name="T40" fmla="*/ 86 w 212"/>
              <a:gd name="T41" fmla="*/ 38 h 41"/>
              <a:gd name="T42" fmla="*/ 96 w 212"/>
              <a:gd name="T43" fmla="*/ 38 h 41"/>
              <a:gd name="T44" fmla="*/ 115 w 212"/>
              <a:gd name="T45" fmla="*/ 23 h 41"/>
              <a:gd name="T46" fmla="*/ 125 w 212"/>
              <a:gd name="T47" fmla="*/ 23 h 41"/>
              <a:gd name="T48" fmla="*/ 145 w 212"/>
              <a:gd name="T49" fmla="*/ 38 h 41"/>
              <a:gd name="T50" fmla="*/ 155 w 212"/>
              <a:gd name="T51" fmla="*/ 38 h 41"/>
              <a:gd name="T52" fmla="*/ 174 w 212"/>
              <a:gd name="T53" fmla="*/ 23 h 41"/>
              <a:gd name="T54" fmla="*/ 184 w 212"/>
              <a:gd name="T55" fmla="*/ 23 h 41"/>
              <a:gd name="T56" fmla="*/ 197 w 212"/>
              <a:gd name="T57" fmla="*/ 32 h 41"/>
              <a:gd name="T58" fmla="*/ 209 w 212"/>
              <a:gd name="T59" fmla="*/ 30 h 41"/>
              <a:gd name="T60" fmla="*/ 207 w 212"/>
              <a:gd name="T61" fmla="*/ 1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2" h="41">
                <a:moveTo>
                  <a:pt x="207" y="19"/>
                </a:moveTo>
                <a:cubicBezTo>
                  <a:pt x="184" y="2"/>
                  <a:pt x="184" y="2"/>
                  <a:pt x="184" y="2"/>
                </a:cubicBezTo>
                <a:cubicBezTo>
                  <a:pt x="181" y="0"/>
                  <a:pt x="177" y="0"/>
                  <a:pt x="174" y="2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2" y="19"/>
                  <a:pt x="148" y="19"/>
                  <a:pt x="145" y="17"/>
                </a:cubicBezTo>
                <a:cubicBezTo>
                  <a:pt x="125" y="2"/>
                  <a:pt x="125" y="2"/>
                  <a:pt x="125" y="2"/>
                </a:cubicBezTo>
                <a:cubicBezTo>
                  <a:pt x="122" y="0"/>
                  <a:pt x="118" y="0"/>
                  <a:pt x="115" y="3"/>
                </a:cubicBezTo>
                <a:cubicBezTo>
                  <a:pt x="96" y="17"/>
                  <a:pt x="96" y="17"/>
                  <a:pt x="96" y="17"/>
                </a:cubicBezTo>
                <a:cubicBezTo>
                  <a:pt x="93" y="20"/>
                  <a:pt x="89" y="20"/>
                  <a:pt x="86" y="17"/>
                </a:cubicBezTo>
                <a:cubicBezTo>
                  <a:pt x="66" y="3"/>
                  <a:pt x="66" y="3"/>
                  <a:pt x="66" y="3"/>
                </a:cubicBezTo>
                <a:cubicBezTo>
                  <a:pt x="63" y="1"/>
                  <a:pt x="59" y="1"/>
                  <a:pt x="56" y="3"/>
                </a:cubicBezTo>
                <a:cubicBezTo>
                  <a:pt x="37" y="18"/>
                  <a:pt x="37" y="18"/>
                  <a:pt x="37" y="18"/>
                </a:cubicBezTo>
                <a:cubicBezTo>
                  <a:pt x="34" y="20"/>
                  <a:pt x="30" y="20"/>
                  <a:pt x="27" y="18"/>
                </a:cubicBezTo>
                <a:cubicBezTo>
                  <a:pt x="14" y="8"/>
                  <a:pt x="14" y="8"/>
                  <a:pt x="14" y="8"/>
                </a:cubicBezTo>
                <a:cubicBezTo>
                  <a:pt x="10" y="6"/>
                  <a:pt x="5" y="6"/>
                  <a:pt x="3" y="10"/>
                </a:cubicBezTo>
                <a:cubicBezTo>
                  <a:pt x="0" y="14"/>
                  <a:pt x="1" y="19"/>
                  <a:pt x="4" y="22"/>
                </a:cubicBezTo>
                <a:cubicBezTo>
                  <a:pt x="27" y="39"/>
                  <a:pt x="27" y="39"/>
                  <a:pt x="27" y="39"/>
                </a:cubicBezTo>
                <a:cubicBezTo>
                  <a:pt x="30" y="41"/>
                  <a:pt x="34" y="41"/>
                  <a:pt x="37" y="39"/>
                </a:cubicBezTo>
                <a:cubicBezTo>
                  <a:pt x="57" y="24"/>
                  <a:pt x="57" y="24"/>
                  <a:pt x="57" y="24"/>
                </a:cubicBezTo>
                <a:cubicBezTo>
                  <a:pt x="59" y="21"/>
                  <a:pt x="64" y="21"/>
                  <a:pt x="66" y="24"/>
                </a:cubicBezTo>
                <a:cubicBezTo>
                  <a:pt x="86" y="38"/>
                  <a:pt x="86" y="38"/>
                  <a:pt x="86" y="38"/>
                </a:cubicBezTo>
                <a:cubicBezTo>
                  <a:pt x="89" y="40"/>
                  <a:pt x="93" y="40"/>
                  <a:pt x="96" y="38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18" y="21"/>
                  <a:pt x="122" y="21"/>
                  <a:pt x="125" y="23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48" y="40"/>
                  <a:pt x="152" y="40"/>
                  <a:pt x="155" y="38"/>
                </a:cubicBezTo>
                <a:cubicBezTo>
                  <a:pt x="174" y="23"/>
                  <a:pt x="174" y="23"/>
                  <a:pt x="174" y="23"/>
                </a:cubicBezTo>
                <a:cubicBezTo>
                  <a:pt x="177" y="21"/>
                  <a:pt x="181" y="20"/>
                  <a:pt x="184" y="23"/>
                </a:cubicBezTo>
                <a:cubicBezTo>
                  <a:pt x="197" y="32"/>
                  <a:pt x="197" y="32"/>
                  <a:pt x="197" y="32"/>
                </a:cubicBezTo>
                <a:cubicBezTo>
                  <a:pt x="201" y="35"/>
                  <a:pt x="206" y="34"/>
                  <a:pt x="209" y="30"/>
                </a:cubicBezTo>
                <a:cubicBezTo>
                  <a:pt x="212" y="27"/>
                  <a:pt x="211" y="22"/>
                  <a:pt x="207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6393F9-F5B9-4F46-8EE3-6C254F1D4573}"/>
              </a:ext>
            </a:extLst>
          </p:cNvPr>
          <p:cNvGrpSpPr/>
          <p:nvPr/>
        </p:nvGrpSpPr>
        <p:grpSpPr>
          <a:xfrm>
            <a:off x="512017" y="6111776"/>
            <a:ext cx="609211" cy="133265"/>
            <a:chOff x="-1757363" y="5810251"/>
            <a:chExt cx="1371600" cy="300038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469EB9E-48C0-447F-9D9A-8B69B63E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57363" y="5810251"/>
              <a:ext cx="287338" cy="300038"/>
            </a:xfrm>
            <a:custGeom>
              <a:avLst/>
              <a:gdLst>
                <a:gd name="T0" fmla="*/ 0 w 181"/>
                <a:gd name="T1" fmla="*/ 93 h 189"/>
                <a:gd name="T2" fmla="*/ 90 w 181"/>
                <a:gd name="T3" fmla="*/ 189 h 189"/>
                <a:gd name="T4" fmla="*/ 181 w 181"/>
                <a:gd name="T5" fmla="*/ 93 h 189"/>
                <a:gd name="T6" fmla="*/ 90 w 181"/>
                <a:gd name="T7" fmla="*/ 0 h 189"/>
                <a:gd name="T8" fmla="*/ 0 w 181"/>
                <a:gd name="T9" fmla="*/ 9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9">
                  <a:moveTo>
                    <a:pt x="0" y="93"/>
                  </a:moveTo>
                  <a:lnTo>
                    <a:pt x="90" y="189"/>
                  </a:lnTo>
                  <a:lnTo>
                    <a:pt x="181" y="93"/>
                  </a:lnTo>
                  <a:lnTo>
                    <a:pt x="9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26C101A7-8C8C-43B9-910B-D398D11E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6026" y="5810251"/>
              <a:ext cx="288925" cy="300038"/>
            </a:xfrm>
            <a:custGeom>
              <a:avLst/>
              <a:gdLst>
                <a:gd name="T0" fmla="*/ 0 w 182"/>
                <a:gd name="T1" fmla="*/ 93 h 189"/>
                <a:gd name="T2" fmla="*/ 91 w 182"/>
                <a:gd name="T3" fmla="*/ 189 h 189"/>
                <a:gd name="T4" fmla="*/ 182 w 182"/>
                <a:gd name="T5" fmla="*/ 93 h 189"/>
                <a:gd name="T6" fmla="*/ 91 w 182"/>
                <a:gd name="T7" fmla="*/ 0 h 189"/>
                <a:gd name="T8" fmla="*/ 0 w 182"/>
                <a:gd name="T9" fmla="*/ 9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9">
                  <a:moveTo>
                    <a:pt x="0" y="93"/>
                  </a:moveTo>
                  <a:lnTo>
                    <a:pt x="91" y="189"/>
                  </a:lnTo>
                  <a:lnTo>
                    <a:pt x="182" y="93"/>
                  </a:lnTo>
                  <a:lnTo>
                    <a:pt x="91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FA3E170-380E-44AD-B4B7-67ADF4C31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3101" y="5810251"/>
              <a:ext cx="287338" cy="300038"/>
            </a:xfrm>
            <a:custGeom>
              <a:avLst/>
              <a:gdLst>
                <a:gd name="T0" fmla="*/ 0 w 181"/>
                <a:gd name="T1" fmla="*/ 93 h 189"/>
                <a:gd name="T2" fmla="*/ 91 w 181"/>
                <a:gd name="T3" fmla="*/ 189 h 189"/>
                <a:gd name="T4" fmla="*/ 181 w 181"/>
                <a:gd name="T5" fmla="*/ 93 h 189"/>
                <a:gd name="T6" fmla="*/ 91 w 181"/>
                <a:gd name="T7" fmla="*/ 0 h 189"/>
                <a:gd name="T8" fmla="*/ 0 w 181"/>
                <a:gd name="T9" fmla="*/ 9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9">
                  <a:moveTo>
                    <a:pt x="0" y="93"/>
                  </a:moveTo>
                  <a:lnTo>
                    <a:pt x="91" y="189"/>
                  </a:lnTo>
                  <a:lnTo>
                    <a:pt x="181" y="93"/>
                  </a:lnTo>
                  <a:lnTo>
                    <a:pt x="91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9" name="Freeform 33">
            <a:extLst>
              <a:ext uri="{FF2B5EF4-FFF2-40B4-BE49-F238E27FC236}">
                <a16:creationId xmlns:a16="http://schemas.microsoft.com/office/drawing/2014/main" id="{D517458D-5A4A-4F30-A477-ABC107645FD0}"/>
              </a:ext>
            </a:extLst>
          </p:cNvPr>
          <p:cNvSpPr>
            <a:spLocks/>
          </p:cNvSpPr>
          <p:nvPr/>
        </p:nvSpPr>
        <p:spPr bwMode="auto">
          <a:xfrm>
            <a:off x="0" y="1283923"/>
            <a:ext cx="404812" cy="801687"/>
          </a:xfrm>
          <a:custGeom>
            <a:avLst/>
            <a:gdLst>
              <a:gd name="T0" fmla="*/ 0 w 105"/>
              <a:gd name="T1" fmla="*/ 0 h 210"/>
              <a:gd name="T2" fmla="*/ 105 w 105"/>
              <a:gd name="T3" fmla="*/ 105 h 210"/>
              <a:gd name="T4" fmla="*/ 0 w 105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210">
                <a:moveTo>
                  <a:pt x="0" y="0"/>
                </a:moveTo>
                <a:cubicBezTo>
                  <a:pt x="58" y="0"/>
                  <a:pt x="105" y="47"/>
                  <a:pt x="105" y="105"/>
                </a:cubicBezTo>
                <a:cubicBezTo>
                  <a:pt x="105" y="163"/>
                  <a:pt x="58" y="210"/>
                  <a:pt x="0" y="210"/>
                </a:cubicBezTo>
              </a:path>
            </a:pathLst>
          </a:custGeom>
          <a:noFill/>
          <a:ln w="77788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8BC0B262-B2E5-44FE-A710-70501CEF1D20}"/>
              </a:ext>
            </a:extLst>
          </p:cNvPr>
          <p:cNvSpPr>
            <a:spLocks/>
          </p:cNvSpPr>
          <p:nvPr/>
        </p:nvSpPr>
        <p:spPr bwMode="auto">
          <a:xfrm rot="10800000">
            <a:off x="11439547" y="648991"/>
            <a:ext cx="749278" cy="1483865"/>
          </a:xfrm>
          <a:custGeom>
            <a:avLst/>
            <a:gdLst>
              <a:gd name="T0" fmla="*/ 0 w 105"/>
              <a:gd name="T1" fmla="*/ 0 h 210"/>
              <a:gd name="T2" fmla="*/ 105 w 105"/>
              <a:gd name="T3" fmla="*/ 105 h 210"/>
              <a:gd name="T4" fmla="*/ 0 w 105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210">
                <a:moveTo>
                  <a:pt x="0" y="0"/>
                </a:moveTo>
                <a:cubicBezTo>
                  <a:pt x="58" y="0"/>
                  <a:pt x="105" y="47"/>
                  <a:pt x="105" y="105"/>
                </a:cubicBezTo>
                <a:cubicBezTo>
                  <a:pt x="105" y="163"/>
                  <a:pt x="58" y="210"/>
                  <a:pt x="0" y="210"/>
                </a:cubicBezTo>
              </a:path>
            </a:pathLst>
          </a:custGeom>
          <a:noFill/>
          <a:ln w="1270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E6507D-4DDC-45B3-9347-195DE058B2E2}"/>
              </a:ext>
            </a:extLst>
          </p:cNvPr>
          <p:cNvGrpSpPr/>
          <p:nvPr/>
        </p:nvGrpSpPr>
        <p:grpSpPr>
          <a:xfrm>
            <a:off x="9928160" y="385891"/>
            <a:ext cx="609211" cy="133265"/>
            <a:chOff x="-1757363" y="5810251"/>
            <a:chExt cx="1371600" cy="300038"/>
          </a:xfrm>
        </p:grpSpPr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CB08E481-0E91-41CA-A070-D4C0D7446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57363" y="5810251"/>
              <a:ext cx="287338" cy="300038"/>
            </a:xfrm>
            <a:custGeom>
              <a:avLst/>
              <a:gdLst>
                <a:gd name="T0" fmla="*/ 0 w 181"/>
                <a:gd name="T1" fmla="*/ 93 h 189"/>
                <a:gd name="T2" fmla="*/ 90 w 181"/>
                <a:gd name="T3" fmla="*/ 189 h 189"/>
                <a:gd name="T4" fmla="*/ 181 w 181"/>
                <a:gd name="T5" fmla="*/ 93 h 189"/>
                <a:gd name="T6" fmla="*/ 90 w 181"/>
                <a:gd name="T7" fmla="*/ 0 h 189"/>
                <a:gd name="T8" fmla="*/ 0 w 181"/>
                <a:gd name="T9" fmla="*/ 9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9">
                  <a:moveTo>
                    <a:pt x="0" y="93"/>
                  </a:moveTo>
                  <a:lnTo>
                    <a:pt x="90" y="189"/>
                  </a:lnTo>
                  <a:lnTo>
                    <a:pt x="181" y="93"/>
                  </a:lnTo>
                  <a:lnTo>
                    <a:pt x="9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4FC08B52-9CDC-4154-9240-CD675A03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6026" y="5810251"/>
              <a:ext cx="288925" cy="300038"/>
            </a:xfrm>
            <a:custGeom>
              <a:avLst/>
              <a:gdLst>
                <a:gd name="T0" fmla="*/ 0 w 182"/>
                <a:gd name="T1" fmla="*/ 93 h 189"/>
                <a:gd name="T2" fmla="*/ 91 w 182"/>
                <a:gd name="T3" fmla="*/ 189 h 189"/>
                <a:gd name="T4" fmla="*/ 182 w 182"/>
                <a:gd name="T5" fmla="*/ 93 h 189"/>
                <a:gd name="T6" fmla="*/ 91 w 182"/>
                <a:gd name="T7" fmla="*/ 0 h 189"/>
                <a:gd name="T8" fmla="*/ 0 w 182"/>
                <a:gd name="T9" fmla="*/ 9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9">
                  <a:moveTo>
                    <a:pt x="0" y="93"/>
                  </a:moveTo>
                  <a:lnTo>
                    <a:pt x="91" y="189"/>
                  </a:lnTo>
                  <a:lnTo>
                    <a:pt x="182" y="93"/>
                  </a:lnTo>
                  <a:lnTo>
                    <a:pt x="91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5006A2ED-F006-44D4-A3A9-43898A503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3101" y="5810251"/>
              <a:ext cx="287338" cy="300038"/>
            </a:xfrm>
            <a:custGeom>
              <a:avLst/>
              <a:gdLst>
                <a:gd name="T0" fmla="*/ 0 w 181"/>
                <a:gd name="T1" fmla="*/ 93 h 189"/>
                <a:gd name="T2" fmla="*/ 91 w 181"/>
                <a:gd name="T3" fmla="*/ 189 h 189"/>
                <a:gd name="T4" fmla="*/ 181 w 181"/>
                <a:gd name="T5" fmla="*/ 93 h 189"/>
                <a:gd name="T6" fmla="*/ 91 w 181"/>
                <a:gd name="T7" fmla="*/ 0 h 189"/>
                <a:gd name="T8" fmla="*/ 0 w 181"/>
                <a:gd name="T9" fmla="*/ 9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9">
                  <a:moveTo>
                    <a:pt x="0" y="93"/>
                  </a:moveTo>
                  <a:lnTo>
                    <a:pt x="91" y="189"/>
                  </a:lnTo>
                  <a:lnTo>
                    <a:pt x="181" y="93"/>
                  </a:lnTo>
                  <a:lnTo>
                    <a:pt x="91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2D3EAE0-A85F-4CDD-9FBA-A5ADE2A14C5E}"/>
              </a:ext>
            </a:extLst>
          </p:cNvPr>
          <p:cNvGrpSpPr/>
          <p:nvPr/>
        </p:nvGrpSpPr>
        <p:grpSpPr>
          <a:xfrm>
            <a:off x="10232960" y="668920"/>
            <a:ext cx="609211" cy="133265"/>
            <a:chOff x="-1757363" y="5810251"/>
            <a:chExt cx="1371600" cy="300038"/>
          </a:xfrm>
        </p:grpSpPr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504521D0-D656-49FB-800E-B386E8821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57363" y="5810251"/>
              <a:ext cx="287338" cy="300038"/>
            </a:xfrm>
            <a:custGeom>
              <a:avLst/>
              <a:gdLst>
                <a:gd name="T0" fmla="*/ 0 w 181"/>
                <a:gd name="T1" fmla="*/ 93 h 189"/>
                <a:gd name="T2" fmla="*/ 90 w 181"/>
                <a:gd name="T3" fmla="*/ 189 h 189"/>
                <a:gd name="T4" fmla="*/ 181 w 181"/>
                <a:gd name="T5" fmla="*/ 93 h 189"/>
                <a:gd name="T6" fmla="*/ 90 w 181"/>
                <a:gd name="T7" fmla="*/ 0 h 189"/>
                <a:gd name="T8" fmla="*/ 0 w 181"/>
                <a:gd name="T9" fmla="*/ 9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9">
                  <a:moveTo>
                    <a:pt x="0" y="93"/>
                  </a:moveTo>
                  <a:lnTo>
                    <a:pt x="90" y="189"/>
                  </a:lnTo>
                  <a:lnTo>
                    <a:pt x="181" y="93"/>
                  </a:lnTo>
                  <a:lnTo>
                    <a:pt x="9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040FE1D7-6135-41C5-AED9-BFD23355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6026" y="5810251"/>
              <a:ext cx="288925" cy="300038"/>
            </a:xfrm>
            <a:custGeom>
              <a:avLst/>
              <a:gdLst>
                <a:gd name="T0" fmla="*/ 0 w 182"/>
                <a:gd name="T1" fmla="*/ 93 h 189"/>
                <a:gd name="T2" fmla="*/ 91 w 182"/>
                <a:gd name="T3" fmla="*/ 189 h 189"/>
                <a:gd name="T4" fmla="*/ 182 w 182"/>
                <a:gd name="T5" fmla="*/ 93 h 189"/>
                <a:gd name="T6" fmla="*/ 91 w 182"/>
                <a:gd name="T7" fmla="*/ 0 h 189"/>
                <a:gd name="T8" fmla="*/ 0 w 182"/>
                <a:gd name="T9" fmla="*/ 9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9">
                  <a:moveTo>
                    <a:pt x="0" y="93"/>
                  </a:moveTo>
                  <a:lnTo>
                    <a:pt x="91" y="189"/>
                  </a:lnTo>
                  <a:lnTo>
                    <a:pt x="182" y="93"/>
                  </a:lnTo>
                  <a:lnTo>
                    <a:pt x="91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EAED0A4-56E7-44AB-B75D-7BA435E5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3101" y="5810251"/>
              <a:ext cx="287338" cy="300038"/>
            </a:xfrm>
            <a:custGeom>
              <a:avLst/>
              <a:gdLst>
                <a:gd name="T0" fmla="*/ 0 w 181"/>
                <a:gd name="T1" fmla="*/ 93 h 189"/>
                <a:gd name="T2" fmla="*/ 91 w 181"/>
                <a:gd name="T3" fmla="*/ 189 h 189"/>
                <a:gd name="T4" fmla="*/ 181 w 181"/>
                <a:gd name="T5" fmla="*/ 93 h 189"/>
                <a:gd name="T6" fmla="*/ 91 w 181"/>
                <a:gd name="T7" fmla="*/ 0 h 189"/>
                <a:gd name="T8" fmla="*/ 0 w 181"/>
                <a:gd name="T9" fmla="*/ 9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9">
                  <a:moveTo>
                    <a:pt x="0" y="93"/>
                  </a:moveTo>
                  <a:lnTo>
                    <a:pt x="91" y="189"/>
                  </a:lnTo>
                  <a:lnTo>
                    <a:pt x="181" y="93"/>
                  </a:lnTo>
                  <a:lnTo>
                    <a:pt x="91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3" name="Rectangle 37">
            <a:extLst>
              <a:ext uri="{FF2B5EF4-FFF2-40B4-BE49-F238E27FC236}">
                <a16:creationId xmlns:a16="http://schemas.microsoft.com/office/drawing/2014/main" id="{1D37B01B-7830-4556-80E6-F03A107E7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241" y="2167203"/>
            <a:ext cx="997796" cy="3266170"/>
          </a:xfrm>
          <a:prstGeom prst="rect">
            <a:avLst/>
          </a:prstGeom>
          <a:solidFill>
            <a:schemeClr val="accent2">
              <a:alpha val="29000"/>
            </a:schemeClr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FDBB80-8229-4913-B953-C0A325E7BA5A}"/>
              </a:ext>
            </a:extLst>
          </p:cNvPr>
          <p:cNvGrpSpPr/>
          <p:nvPr/>
        </p:nvGrpSpPr>
        <p:grpSpPr>
          <a:xfrm>
            <a:off x="10004802" y="5044957"/>
            <a:ext cx="1434745" cy="1436198"/>
            <a:chOff x="10086976" y="4649788"/>
            <a:chExt cx="1568450" cy="1570038"/>
          </a:xfrm>
          <a:solidFill>
            <a:schemeClr val="bg1"/>
          </a:solidFill>
        </p:grpSpPr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255AC9ED-F8AB-4E0E-8265-19DB52426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126" y="5110163"/>
              <a:ext cx="1016000" cy="1065213"/>
            </a:xfrm>
            <a:custGeom>
              <a:avLst/>
              <a:gdLst>
                <a:gd name="T0" fmla="*/ 4 w 476"/>
                <a:gd name="T1" fmla="*/ 0 h 499"/>
                <a:gd name="T2" fmla="*/ 3 w 476"/>
                <a:gd name="T3" fmla="*/ 3 h 499"/>
                <a:gd name="T4" fmla="*/ 7 w 476"/>
                <a:gd name="T5" fmla="*/ 24 h 499"/>
                <a:gd name="T6" fmla="*/ 452 w 476"/>
                <a:gd name="T7" fmla="*/ 491 h 499"/>
                <a:gd name="T8" fmla="*/ 473 w 476"/>
                <a:gd name="T9" fmla="*/ 496 h 499"/>
                <a:gd name="T10" fmla="*/ 476 w 476"/>
                <a:gd name="T11" fmla="*/ 495 h 499"/>
                <a:gd name="T12" fmla="*/ 4 w 476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499">
                  <a:moveTo>
                    <a:pt x="4" y="0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0" y="10"/>
                    <a:pt x="2" y="19"/>
                    <a:pt x="7" y="24"/>
                  </a:cubicBezTo>
                  <a:cubicBezTo>
                    <a:pt x="452" y="491"/>
                    <a:pt x="452" y="491"/>
                    <a:pt x="452" y="491"/>
                  </a:cubicBezTo>
                  <a:cubicBezTo>
                    <a:pt x="458" y="497"/>
                    <a:pt x="466" y="499"/>
                    <a:pt x="473" y="496"/>
                  </a:cubicBezTo>
                  <a:cubicBezTo>
                    <a:pt x="474" y="495"/>
                    <a:pt x="475" y="495"/>
                    <a:pt x="476" y="495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569E926-7F7E-4B61-9B99-6A4E28CE9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6" y="5014913"/>
              <a:ext cx="1065213" cy="1114425"/>
            </a:xfrm>
            <a:custGeom>
              <a:avLst/>
              <a:gdLst>
                <a:gd name="T0" fmla="*/ 5 w 499"/>
                <a:gd name="T1" fmla="*/ 0 h 522"/>
                <a:gd name="T2" fmla="*/ 5 w 499"/>
                <a:gd name="T3" fmla="*/ 0 h 522"/>
                <a:gd name="T4" fmla="*/ 7 w 499"/>
                <a:gd name="T5" fmla="*/ 23 h 522"/>
                <a:gd name="T6" fmla="*/ 475 w 499"/>
                <a:gd name="T7" fmla="*/ 514 h 522"/>
                <a:gd name="T8" fmla="*/ 499 w 499"/>
                <a:gd name="T9" fmla="*/ 517 h 522"/>
                <a:gd name="T10" fmla="*/ 499 w 499"/>
                <a:gd name="T11" fmla="*/ 517 h 522"/>
                <a:gd name="T12" fmla="*/ 5 w 499"/>
                <a:gd name="T1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" h="52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1" y="17"/>
                    <a:pt x="7" y="23"/>
                  </a:cubicBezTo>
                  <a:cubicBezTo>
                    <a:pt x="475" y="514"/>
                    <a:pt x="475" y="514"/>
                    <a:pt x="475" y="514"/>
                  </a:cubicBezTo>
                  <a:cubicBezTo>
                    <a:pt x="481" y="520"/>
                    <a:pt x="491" y="522"/>
                    <a:pt x="499" y="517"/>
                  </a:cubicBezTo>
                  <a:cubicBezTo>
                    <a:pt x="499" y="517"/>
                    <a:pt x="499" y="517"/>
                    <a:pt x="499" y="517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F445DF6D-E6D5-48A8-B6EC-FF97530B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8901" y="4929188"/>
              <a:ext cx="1098550" cy="1147763"/>
            </a:xfrm>
            <a:custGeom>
              <a:avLst/>
              <a:gdLst>
                <a:gd name="T0" fmla="*/ 10 w 515"/>
                <a:gd name="T1" fmla="*/ 0 h 538"/>
                <a:gd name="T2" fmla="*/ 0 w 515"/>
                <a:gd name="T3" fmla="*/ 11 h 538"/>
                <a:gd name="T4" fmla="*/ 504 w 515"/>
                <a:gd name="T5" fmla="*/ 538 h 538"/>
                <a:gd name="T6" fmla="*/ 515 w 515"/>
                <a:gd name="T7" fmla="*/ 530 h 538"/>
                <a:gd name="T8" fmla="*/ 10 w 515"/>
                <a:gd name="T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538">
                  <a:moveTo>
                    <a:pt x="10" y="0"/>
                  </a:moveTo>
                  <a:cubicBezTo>
                    <a:pt x="6" y="3"/>
                    <a:pt x="3" y="7"/>
                    <a:pt x="0" y="11"/>
                  </a:cubicBezTo>
                  <a:cubicBezTo>
                    <a:pt x="504" y="538"/>
                    <a:pt x="504" y="538"/>
                    <a:pt x="504" y="538"/>
                  </a:cubicBezTo>
                  <a:cubicBezTo>
                    <a:pt x="508" y="536"/>
                    <a:pt x="511" y="533"/>
                    <a:pt x="515" y="53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6D51DCE1-7AA5-472D-8274-D73F00B29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6976" y="5348288"/>
              <a:ext cx="833438" cy="871538"/>
            </a:xfrm>
            <a:custGeom>
              <a:avLst/>
              <a:gdLst>
                <a:gd name="T0" fmla="*/ 1 w 391"/>
                <a:gd name="T1" fmla="*/ 0 h 409"/>
                <a:gd name="T2" fmla="*/ 0 w 391"/>
                <a:gd name="T3" fmla="*/ 11 h 409"/>
                <a:gd name="T4" fmla="*/ 5 w 391"/>
                <a:gd name="T5" fmla="*/ 26 h 409"/>
                <a:gd name="T6" fmla="*/ 366 w 391"/>
                <a:gd name="T7" fmla="*/ 403 h 409"/>
                <a:gd name="T8" fmla="*/ 380 w 391"/>
                <a:gd name="T9" fmla="*/ 409 h 409"/>
                <a:gd name="T10" fmla="*/ 391 w 391"/>
                <a:gd name="T11" fmla="*/ 409 h 409"/>
                <a:gd name="T12" fmla="*/ 1 w 391"/>
                <a:gd name="T1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09">
                  <a:moveTo>
                    <a:pt x="1" y="0"/>
                  </a:moveTo>
                  <a:cubicBezTo>
                    <a:pt x="1" y="4"/>
                    <a:pt x="0" y="7"/>
                    <a:pt x="0" y="11"/>
                  </a:cubicBezTo>
                  <a:cubicBezTo>
                    <a:pt x="0" y="17"/>
                    <a:pt x="2" y="22"/>
                    <a:pt x="5" y="26"/>
                  </a:cubicBezTo>
                  <a:cubicBezTo>
                    <a:pt x="366" y="403"/>
                    <a:pt x="366" y="403"/>
                    <a:pt x="366" y="403"/>
                  </a:cubicBezTo>
                  <a:cubicBezTo>
                    <a:pt x="369" y="407"/>
                    <a:pt x="375" y="409"/>
                    <a:pt x="380" y="409"/>
                  </a:cubicBezTo>
                  <a:cubicBezTo>
                    <a:pt x="384" y="409"/>
                    <a:pt x="387" y="409"/>
                    <a:pt x="391" y="409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5DF314B-AE62-4BFA-960D-3F7056752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3" y="5692776"/>
              <a:ext cx="452438" cy="471488"/>
            </a:xfrm>
            <a:custGeom>
              <a:avLst/>
              <a:gdLst>
                <a:gd name="T0" fmla="*/ 0 w 212"/>
                <a:gd name="T1" fmla="*/ 0 h 221"/>
                <a:gd name="T2" fmla="*/ 14 w 212"/>
                <a:gd name="T3" fmla="*/ 34 h 221"/>
                <a:gd name="T4" fmla="*/ 17 w 212"/>
                <a:gd name="T5" fmla="*/ 39 h 221"/>
                <a:gd name="T6" fmla="*/ 173 w 212"/>
                <a:gd name="T7" fmla="*/ 202 h 221"/>
                <a:gd name="T8" fmla="*/ 178 w 212"/>
                <a:gd name="T9" fmla="*/ 206 h 221"/>
                <a:gd name="T10" fmla="*/ 212 w 212"/>
                <a:gd name="T11" fmla="*/ 221 h 221"/>
                <a:gd name="T12" fmla="*/ 0 w 212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21">
                  <a:moveTo>
                    <a:pt x="0" y="0"/>
                  </a:moveTo>
                  <a:cubicBezTo>
                    <a:pt x="4" y="11"/>
                    <a:pt x="9" y="23"/>
                    <a:pt x="14" y="34"/>
                  </a:cubicBezTo>
                  <a:cubicBezTo>
                    <a:pt x="15" y="36"/>
                    <a:pt x="16" y="37"/>
                    <a:pt x="17" y="39"/>
                  </a:cubicBezTo>
                  <a:cubicBezTo>
                    <a:pt x="173" y="202"/>
                    <a:pt x="173" y="202"/>
                    <a:pt x="173" y="202"/>
                  </a:cubicBezTo>
                  <a:cubicBezTo>
                    <a:pt x="175" y="204"/>
                    <a:pt x="176" y="205"/>
                    <a:pt x="178" y="206"/>
                  </a:cubicBezTo>
                  <a:cubicBezTo>
                    <a:pt x="189" y="212"/>
                    <a:pt x="200" y="217"/>
                    <a:pt x="212" y="22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69379E58-03A9-42FC-9E57-F6588A032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6026" y="5221288"/>
              <a:ext cx="942975" cy="985838"/>
            </a:xfrm>
            <a:custGeom>
              <a:avLst/>
              <a:gdLst>
                <a:gd name="T0" fmla="*/ 4 w 442"/>
                <a:gd name="T1" fmla="*/ 0 h 462"/>
                <a:gd name="T2" fmla="*/ 2 w 442"/>
                <a:gd name="T3" fmla="*/ 6 h 462"/>
                <a:gd name="T4" fmla="*/ 7 w 442"/>
                <a:gd name="T5" fmla="*/ 24 h 462"/>
                <a:gd name="T6" fmla="*/ 417 w 442"/>
                <a:gd name="T7" fmla="*/ 455 h 462"/>
                <a:gd name="T8" fmla="*/ 435 w 442"/>
                <a:gd name="T9" fmla="*/ 460 h 462"/>
                <a:gd name="T10" fmla="*/ 442 w 442"/>
                <a:gd name="T11" fmla="*/ 459 h 462"/>
                <a:gd name="T12" fmla="*/ 4 w 442"/>
                <a:gd name="T1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462">
                  <a:moveTo>
                    <a:pt x="4" y="0"/>
                  </a:moveTo>
                  <a:cubicBezTo>
                    <a:pt x="3" y="2"/>
                    <a:pt x="2" y="4"/>
                    <a:pt x="2" y="6"/>
                  </a:cubicBezTo>
                  <a:cubicBezTo>
                    <a:pt x="0" y="13"/>
                    <a:pt x="2" y="20"/>
                    <a:pt x="7" y="24"/>
                  </a:cubicBezTo>
                  <a:cubicBezTo>
                    <a:pt x="417" y="455"/>
                    <a:pt x="417" y="455"/>
                    <a:pt x="417" y="455"/>
                  </a:cubicBezTo>
                  <a:cubicBezTo>
                    <a:pt x="422" y="460"/>
                    <a:pt x="429" y="462"/>
                    <a:pt x="435" y="460"/>
                  </a:cubicBezTo>
                  <a:cubicBezTo>
                    <a:pt x="438" y="460"/>
                    <a:pt x="440" y="460"/>
                    <a:pt x="442" y="459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D9320A26-FE53-4BF5-A091-04C12777C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6976" y="5497513"/>
              <a:ext cx="684213" cy="719138"/>
            </a:xfrm>
            <a:custGeom>
              <a:avLst/>
              <a:gdLst>
                <a:gd name="T0" fmla="*/ 0 w 321"/>
                <a:gd name="T1" fmla="*/ 0 h 337"/>
                <a:gd name="T2" fmla="*/ 2 w 321"/>
                <a:gd name="T3" fmla="*/ 18 h 337"/>
                <a:gd name="T4" fmla="*/ 7 w 321"/>
                <a:gd name="T5" fmla="*/ 29 h 337"/>
                <a:gd name="T6" fmla="*/ 293 w 321"/>
                <a:gd name="T7" fmla="*/ 328 h 337"/>
                <a:gd name="T8" fmla="*/ 303 w 321"/>
                <a:gd name="T9" fmla="*/ 334 h 337"/>
                <a:gd name="T10" fmla="*/ 321 w 321"/>
                <a:gd name="T11" fmla="*/ 337 h 337"/>
                <a:gd name="T12" fmla="*/ 0 w 321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337">
                  <a:moveTo>
                    <a:pt x="0" y="0"/>
                  </a:moveTo>
                  <a:cubicBezTo>
                    <a:pt x="0" y="6"/>
                    <a:pt x="1" y="12"/>
                    <a:pt x="2" y="18"/>
                  </a:cubicBezTo>
                  <a:cubicBezTo>
                    <a:pt x="2" y="22"/>
                    <a:pt x="4" y="26"/>
                    <a:pt x="7" y="29"/>
                  </a:cubicBezTo>
                  <a:cubicBezTo>
                    <a:pt x="293" y="328"/>
                    <a:pt x="293" y="328"/>
                    <a:pt x="293" y="328"/>
                  </a:cubicBezTo>
                  <a:cubicBezTo>
                    <a:pt x="296" y="331"/>
                    <a:pt x="299" y="333"/>
                    <a:pt x="303" y="334"/>
                  </a:cubicBezTo>
                  <a:cubicBezTo>
                    <a:pt x="309" y="335"/>
                    <a:pt x="315" y="336"/>
                    <a:pt x="321" y="33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78F495CE-E88E-41C7-827E-401AEBDB5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9713" y="4786313"/>
              <a:ext cx="1096963" cy="1147763"/>
            </a:xfrm>
            <a:custGeom>
              <a:avLst/>
              <a:gdLst>
                <a:gd name="T0" fmla="*/ 11 w 514"/>
                <a:gd name="T1" fmla="*/ 0 h 538"/>
                <a:gd name="T2" fmla="*/ 0 w 514"/>
                <a:gd name="T3" fmla="*/ 9 h 538"/>
                <a:gd name="T4" fmla="*/ 505 w 514"/>
                <a:gd name="T5" fmla="*/ 538 h 538"/>
                <a:gd name="T6" fmla="*/ 514 w 514"/>
                <a:gd name="T7" fmla="*/ 527 h 538"/>
                <a:gd name="T8" fmla="*/ 11 w 514"/>
                <a:gd name="T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538">
                  <a:moveTo>
                    <a:pt x="11" y="0"/>
                  </a:moveTo>
                  <a:cubicBezTo>
                    <a:pt x="7" y="3"/>
                    <a:pt x="4" y="6"/>
                    <a:pt x="0" y="9"/>
                  </a:cubicBezTo>
                  <a:cubicBezTo>
                    <a:pt x="505" y="538"/>
                    <a:pt x="505" y="538"/>
                    <a:pt x="505" y="538"/>
                  </a:cubicBezTo>
                  <a:cubicBezTo>
                    <a:pt x="508" y="535"/>
                    <a:pt x="511" y="531"/>
                    <a:pt x="514" y="52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AD6DB610-BB84-4B3B-A91A-6632064AD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2326" y="4656138"/>
              <a:ext cx="669925" cy="701675"/>
            </a:xfrm>
            <a:custGeom>
              <a:avLst/>
              <a:gdLst>
                <a:gd name="T0" fmla="*/ 29 w 314"/>
                <a:gd name="T1" fmla="*/ 9 h 329"/>
                <a:gd name="T2" fmla="*/ 18 w 314"/>
                <a:gd name="T3" fmla="*/ 4 h 329"/>
                <a:gd name="T4" fmla="*/ 0 w 314"/>
                <a:gd name="T5" fmla="*/ 0 h 329"/>
                <a:gd name="T6" fmla="*/ 314 w 314"/>
                <a:gd name="T7" fmla="*/ 329 h 329"/>
                <a:gd name="T8" fmla="*/ 312 w 314"/>
                <a:gd name="T9" fmla="*/ 311 h 329"/>
                <a:gd name="T10" fmla="*/ 307 w 314"/>
                <a:gd name="T11" fmla="*/ 300 h 329"/>
                <a:gd name="T12" fmla="*/ 29 w 314"/>
                <a:gd name="T13" fmla="*/ 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329">
                  <a:moveTo>
                    <a:pt x="29" y="9"/>
                  </a:moveTo>
                  <a:cubicBezTo>
                    <a:pt x="26" y="6"/>
                    <a:pt x="22" y="4"/>
                    <a:pt x="18" y="4"/>
                  </a:cubicBezTo>
                  <a:cubicBezTo>
                    <a:pt x="13" y="2"/>
                    <a:pt x="6" y="1"/>
                    <a:pt x="0" y="0"/>
                  </a:cubicBezTo>
                  <a:cubicBezTo>
                    <a:pt x="314" y="329"/>
                    <a:pt x="314" y="329"/>
                    <a:pt x="314" y="329"/>
                  </a:cubicBezTo>
                  <a:cubicBezTo>
                    <a:pt x="313" y="323"/>
                    <a:pt x="313" y="317"/>
                    <a:pt x="312" y="311"/>
                  </a:cubicBezTo>
                  <a:cubicBezTo>
                    <a:pt x="311" y="307"/>
                    <a:pt x="309" y="303"/>
                    <a:pt x="307" y="300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0BA7FAAE-B5F2-48D9-8A3D-BF4DF80F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3938" y="4713288"/>
              <a:ext cx="422275" cy="444500"/>
            </a:xfrm>
            <a:custGeom>
              <a:avLst/>
              <a:gdLst>
                <a:gd name="T0" fmla="*/ 40 w 198"/>
                <a:gd name="T1" fmla="*/ 21 h 208"/>
                <a:gd name="T2" fmla="*/ 36 w 198"/>
                <a:gd name="T3" fmla="*/ 18 h 208"/>
                <a:gd name="T4" fmla="*/ 0 w 198"/>
                <a:gd name="T5" fmla="*/ 0 h 208"/>
                <a:gd name="T6" fmla="*/ 198 w 198"/>
                <a:gd name="T7" fmla="*/ 208 h 208"/>
                <a:gd name="T8" fmla="*/ 182 w 198"/>
                <a:gd name="T9" fmla="*/ 171 h 208"/>
                <a:gd name="T10" fmla="*/ 178 w 198"/>
                <a:gd name="T11" fmla="*/ 166 h 208"/>
                <a:gd name="T12" fmla="*/ 40 w 198"/>
                <a:gd name="T13" fmla="*/ 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208">
                  <a:moveTo>
                    <a:pt x="40" y="21"/>
                  </a:moveTo>
                  <a:cubicBezTo>
                    <a:pt x="39" y="20"/>
                    <a:pt x="37" y="19"/>
                    <a:pt x="36" y="18"/>
                  </a:cubicBezTo>
                  <a:cubicBezTo>
                    <a:pt x="24" y="11"/>
                    <a:pt x="12" y="5"/>
                    <a:pt x="0" y="0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3" y="195"/>
                    <a:pt x="188" y="183"/>
                    <a:pt x="182" y="171"/>
                  </a:cubicBezTo>
                  <a:cubicBezTo>
                    <a:pt x="181" y="169"/>
                    <a:pt x="180" y="168"/>
                    <a:pt x="178" y="166"/>
                  </a:cubicBezTo>
                  <a:lnTo>
                    <a:pt x="4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084D417-256A-4B2D-A2BA-B4910881B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1513" y="4649788"/>
              <a:ext cx="823913" cy="860425"/>
            </a:xfrm>
            <a:custGeom>
              <a:avLst/>
              <a:gdLst>
                <a:gd name="T0" fmla="*/ 26 w 386"/>
                <a:gd name="T1" fmla="*/ 6 h 403"/>
                <a:gd name="T2" fmla="*/ 11 w 386"/>
                <a:gd name="T3" fmla="*/ 0 h 403"/>
                <a:gd name="T4" fmla="*/ 0 w 386"/>
                <a:gd name="T5" fmla="*/ 0 h 403"/>
                <a:gd name="T6" fmla="*/ 385 w 386"/>
                <a:gd name="T7" fmla="*/ 403 h 403"/>
                <a:gd name="T8" fmla="*/ 386 w 386"/>
                <a:gd name="T9" fmla="*/ 392 h 403"/>
                <a:gd name="T10" fmla="*/ 381 w 386"/>
                <a:gd name="T11" fmla="*/ 378 h 403"/>
                <a:gd name="T12" fmla="*/ 26 w 386"/>
                <a:gd name="T13" fmla="*/ 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403">
                  <a:moveTo>
                    <a:pt x="26" y="6"/>
                  </a:moveTo>
                  <a:cubicBezTo>
                    <a:pt x="22" y="2"/>
                    <a:pt x="17" y="0"/>
                    <a:pt x="11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385" y="403"/>
                    <a:pt x="385" y="403"/>
                    <a:pt x="385" y="403"/>
                  </a:cubicBezTo>
                  <a:cubicBezTo>
                    <a:pt x="385" y="400"/>
                    <a:pt x="386" y="396"/>
                    <a:pt x="386" y="392"/>
                  </a:cubicBezTo>
                  <a:cubicBezTo>
                    <a:pt x="386" y="387"/>
                    <a:pt x="384" y="382"/>
                    <a:pt x="381" y="378"/>
                  </a:cubicBezTo>
                  <a:lnTo>
                    <a:pt x="2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AEADF238-E65D-499B-B1FA-E3CF7414A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0213" y="4692651"/>
              <a:ext cx="1009650" cy="1058863"/>
            </a:xfrm>
            <a:custGeom>
              <a:avLst/>
              <a:gdLst>
                <a:gd name="T0" fmla="*/ 23 w 473"/>
                <a:gd name="T1" fmla="*/ 8 h 496"/>
                <a:gd name="T2" fmla="*/ 3 w 473"/>
                <a:gd name="T3" fmla="*/ 3 h 496"/>
                <a:gd name="T4" fmla="*/ 0 w 473"/>
                <a:gd name="T5" fmla="*/ 4 h 496"/>
                <a:gd name="T6" fmla="*/ 469 w 473"/>
                <a:gd name="T7" fmla="*/ 496 h 496"/>
                <a:gd name="T8" fmla="*/ 470 w 473"/>
                <a:gd name="T9" fmla="*/ 493 h 496"/>
                <a:gd name="T10" fmla="*/ 466 w 473"/>
                <a:gd name="T11" fmla="*/ 472 h 496"/>
                <a:gd name="T12" fmla="*/ 23 w 473"/>
                <a:gd name="T13" fmla="*/ 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3" h="496">
                  <a:moveTo>
                    <a:pt x="23" y="8"/>
                  </a:moveTo>
                  <a:cubicBezTo>
                    <a:pt x="18" y="2"/>
                    <a:pt x="10" y="0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469" y="496"/>
                    <a:pt x="469" y="496"/>
                    <a:pt x="469" y="496"/>
                  </a:cubicBezTo>
                  <a:cubicBezTo>
                    <a:pt x="469" y="495"/>
                    <a:pt x="470" y="494"/>
                    <a:pt x="470" y="493"/>
                  </a:cubicBezTo>
                  <a:cubicBezTo>
                    <a:pt x="473" y="486"/>
                    <a:pt x="472" y="477"/>
                    <a:pt x="466" y="472"/>
                  </a:cubicBezTo>
                  <a:lnTo>
                    <a:pt x="23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CC4C0EBC-ED11-47F9-9874-7FE3BE68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201" y="4737101"/>
              <a:ext cx="1057275" cy="1112838"/>
            </a:xfrm>
            <a:custGeom>
              <a:avLst/>
              <a:gdLst>
                <a:gd name="T0" fmla="*/ 23 w 496"/>
                <a:gd name="T1" fmla="*/ 8 h 521"/>
                <a:gd name="T2" fmla="*/ 0 w 496"/>
                <a:gd name="T3" fmla="*/ 5 h 521"/>
                <a:gd name="T4" fmla="*/ 0 w 496"/>
                <a:gd name="T5" fmla="*/ 5 h 521"/>
                <a:gd name="T6" fmla="*/ 492 w 496"/>
                <a:gd name="T7" fmla="*/ 521 h 521"/>
                <a:gd name="T8" fmla="*/ 492 w 496"/>
                <a:gd name="T9" fmla="*/ 521 h 521"/>
                <a:gd name="T10" fmla="*/ 489 w 496"/>
                <a:gd name="T11" fmla="*/ 497 h 521"/>
                <a:gd name="T12" fmla="*/ 23 w 496"/>
                <a:gd name="T13" fmla="*/ 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521">
                  <a:moveTo>
                    <a:pt x="23" y="8"/>
                  </a:moveTo>
                  <a:cubicBezTo>
                    <a:pt x="17" y="2"/>
                    <a:pt x="7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92" y="521"/>
                    <a:pt x="492" y="521"/>
                    <a:pt x="492" y="521"/>
                  </a:cubicBezTo>
                  <a:cubicBezTo>
                    <a:pt x="492" y="521"/>
                    <a:pt x="492" y="521"/>
                    <a:pt x="492" y="521"/>
                  </a:cubicBezTo>
                  <a:cubicBezTo>
                    <a:pt x="496" y="513"/>
                    <a:pt x="495" y="503"/>
                    <a:pt x="489" y="497"/>
                  </a:cubicBezTo>
                  <a:lnTo>
                    <a:pt x="23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C2633FD2-5C37-47F3-9E24-BDDA66C2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1" y="4852988"/>
              <a:ext cx="1108075" cy="1158875"/>
            </a:xfrm>
            <a:custGeom>
              <a:avLst/>
              <a:gdLst>
                <a:gd name="T0" fmla="*/ 519 w 519"/>
                <a:gd name="T1" fmla="*/ 533 h 543"/>
                <a:gd name="T2" fmla="*/ 11 w 519"/>
                <a:gd name="T3" fmla="*/ 0 h 543"/>
                <a:gd name="T4" fmla="*/ 0 w 519"/>
                <a:gd name="T5" fmla="*/ 10 h 543"/>
                <a:gd name="T6" fmla="*/ 509 w 519"/>
                <a:gd name="T7" fmla="*/ 543 h 543"/>
                <a:gd name="T8" fmla="*/ 519 w 519"/>
                <a:gd name="T9" fmla="*/ 53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543">
                  <a:moveTo>
                    <a:pt x="519" y="533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3"/>
                    <a:pt x="4" y="7"/>
                    <a:pt x="0" y="10"/>
                  </a:cubicBezTo>
                  <a:cubicBezTo>
                    <a:pt x="509" y="543"/>
                    <a:pt x="509" y="543"/>
                    <a:pt x="509" y="543"/>
                  </a:cubicBezTo>
                  <a:cubicBezTo>
                    <a:pt x="512" y="540"/>
                    <a:pt x="516" y="537"/>
                    <a:pt x="519" y="5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30885C5C-F6F6-4DFA-A61C-B11A7ED91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2926" y="4660901"/>
              <a:ext cx="933450" cy="976313"/>
            </a:xfrm>
            <a:custGeom>
              <a:avLst/>
              <a:gdLst>
                <a:gd name="T0" fmla="*/ 24 w 437"/>
                <a:gd name="T1" fmla="*/ 7 h 458"/>
                <a:gd name="T2" fmla="*/ 6 w 437"/>
                <a:gd name="T3" fmla="*/ 2 h 458"/>
                <a:gd name="T4" fmla="*/ 0 w 437"/>
                <a:gd name="T5" fmla="*/ 3 h 458"/>
                <a:gd name="T6" fmla="*/ 434 w 437"/>
                <a:gd name="T7" fmla="*/ 458 h 458"/>
                <a:gd name="T8" fmla="*/ 436 w 437"/>
                <a:gd name="T9" fmla="*/ 452 h 458"/>
                <a:gd name="T10" fmla="*/ 431 w 437"/>
                <a:gd name="T11" fmla="*/ 434 h 458"/>
                <a:gd name="T12" fmla="*/ 24 w 437"/>
                <a:gd name="T13" fmla="*/ 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8">
                  <a:moveTo>
                    <a:pt x="24" y="7"/>
                  </a:moveTo>
                  <a:cubicBezTo>
                    <a:pt x="19" y="3"/>
                    <a:pt x="13" y="0"/>
                    <a:pt x="6" y="2"/>
                  </a:cubicBezTo>
                  <a:cubicBezTo>
                    <a:pt x="4" y="2"/>
                    <a:pt x="2" y="3"/>
                    <a:pt x="0" y="3"/>
                  </a:cubicBezTo>
                  <a:cubicBezTo>
                    <a:pt x="434" y="458"/>
                    <a:pt x="434" y="458"/>
                    <a:pt x="434" y="458"/>
                  </a:cubicBezTo>
                  <a:cubicBezTo>
                    <a:pt x="435" y="456"/>
                    <a:pt x="435" y="454"/>
                    <a:pt x="436" y="452"/>
                  </a:cubicBezTo>
                  <a:cubicBezTo>
                    <a:pt x="437" y="446"/>
                    <a:pt x="436" y="439"/>
                    <a:pt x="431" y="434"/>
                  </a:cubicBezTo>
                  <a:lnTo>
                    <a:pt x="2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4" name="Rectangle 37">
            <a:extLst>
              <a:ext uri="{FF2B5EF4-FFF2-40B4-BE49-F238E27FC236}">
                <a16:creationId xmlns:a16="http://schemas.microsoft.com/office/drawing/2014/main" id="{01E102CE-5EEA-44A2-BEDB-CE14D0785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2641" y="2838346"/>
            <a:ext cx="361793" cy="1184287"/>
          </a:xfrm>
          <a:prstGeom prst="rect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8" name="Picture Placeholder 13" descr="A picture containing person, holding, looking, child&#10;&#10;Description automatically generated">
            <a:extLst>
              <a:ext uri="{FF2B5EF4-FFF2-40B4-BE49-F238E27FC236}">
                <a16:creationId xmlns:a16="http://schemas.microsoft.com/office/drawing/2014/main" id="{0CE059A3-8AD8-4AAA-9F33-F211B7BEA3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08" b="7708"/>
          <a:stretch/>
        </p:blipFill>
        <p:spPr>
          <a:xfrm>
            <a:off x="0" y="0"/>
            <a:ext cx="12188825" cy="6858000"/>
          </a:xfrm>
          <a:effectLst/>
        </p:spPr>
      </p:pic>
      <p:sp>
        <p:nvSpPr>
          <p:cNvPr id="7" name="TextBox 6"/>
          <p:cNvSpPr txBox="1"/>
          <p:nvPr/>
        </p:nvSpPr>
        <p:spPr>
          <a:xfrm>
            <a:off x="202406" y="2206908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Where will all the children go?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3604" y="4022633"/>
            <a:ext cx="59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 smtClean="0">
                <a:solidFill>
                  <a:schemeClr val="bg1"/>
                </a:solidFill>
              </a:rPr>
              <a:t>When will we ever learn?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6460" y="6350459"/>
            <a:ext cx="234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Pat Hunt 2023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0CCFCB-7D64-4B22-ABA6-204286088781}"/>
              </a:ext>
            </a:extLst>
          </p:cNvPr>
          <p:cNvSpPr/>
          <p:nvPr/>
        </p:nvSpPr>
        <p:spPr>
          <a:xfrm>
            <a:off x="11439547" y="0"/>
            <a:ext cx="749278" cy="6858000"/>
          </a:xfrm>
          <a:custGeom>
            <a:avLst/>
            <a:gdLst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0 w 2952328"/>
              <a:gd name="connsiteY4" fmla="*/ 0 h 6858000"/>
              <a:gd name="connsiteX0" fmla="*/ 1527 w 2953855"/>
              <a:gd name="connsiteY0" fmla="*/ 0 h 6858000"/>
              <a:gd name="connsiteX1" fmla="*/ 2953855 w 2953855"/>
              <a:gd name="connsiteY1" fmla="*/ 0 h 6858000"/>
              <a:gd name="connsiteX2" fmla="*/ 2953855 w 2953855"/>
              <a:gd name="connsiteY2" fmla="*/ 6858000 h 6858000"/>
              <a:gd name="connsiteX3" fmla="*/ 1527 w 2953855"/>
              <a:gd name="connsiteY3" fmla="*/ 6858000 h 6858000"/>
              <a:gd name="connsiteX4" fmla="*/ 0 w 2953855"/>
              <a:gd name="connsiteY4" fmla="*/ 3421930 h 6858000"/>
              <a:gd name="connsiteX5" fmla="*/ 1527 w 2953855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780898 w 2952328"/>
              <a:gd name="connsiteY4" fmla="*/ 3431357 h 6858000"/>
              <a:gd name="connsiteX5" fmla="*/ 0 w 2952328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1091982 w 2952328"/>
              <a:gd name="connsiteY4" fmla="*/ 3421930 h 6858000"/>
              <a:gd name="connsiteX5" fmla="*/ 0 w 29523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28" h="6858000">
                <a:moveTo>
                  <a:pt x="0" y="0"/>
                </a:moveTo>
                <a:lnTo>
                  <a:pt x="2952328" y="0"/>
                </a:lnTo>
                <a:lnTo>
                  <a:pt x="2952328" y="6858000"/>
                </a:lnTo>
                <a:lnTo>
                  <a:pt x="0" y="6858000"/>
                </a:lnTo>
                <a:lnTo>
                  <a:pt x="1091982" y="342193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63500" dir="1080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8BC0B262-B2E5-44FE-A710-70501CEF1D20}"/>
              </a:ext>
            </a:extLst>
          </p:cNvPr>
          <p:cNvSpPr>
            <a:spLocks/>
          </p:cNvSpPr>
          <p:nvPr/>
        </p:nvSpPr>
        <p:spPr bwMode="auto">
          <a:xfrm rot="10800000">
            <a:off x="11439547" y="648991"/>
            <a:ext cx="749278" cy="1483865"/>
          </a:xfrm>
          <a:custGeom>
            <a:avLst/>
            <a:gdLst>
              <a:gd name="T0" fmla="*/ 0 w 105"/>
              <a:gd name="T1" fmla="*/ 0 h 210"/>
              <a:gd name="T2" fmla="*/ 105 w 105"/>
              <a:gd name="T3" fmla="*/ 105 h 210"/>
              <a:gd name="T4" fmla="*/ 0 w 105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210">
                <a:moveTo>
                  <a:pt x="0" y="0"/>
                </a:moveTo>
                <a:cubicBezTo>
                  <a:pt x="58" y="0"/>
                  <a:pt x="105" y="47"/>
                  <a:pt x="105" y="105"/>
                </a:cubicBezTo>
                <a:cubicBezTo>
                  <a:pt x="105" y="163"/>
                  <a:pt x="58" y="210"/>
                  <a:pt x="0" y="210"/>
                </a:cubicBezTo>
              </a:path>
            </a:pathLst>
          </a:custGeom>
          <a:noFill/>
          <a:ln w="1270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1D37B01B-7830-4556-80E6-F03A107E7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241" y="2167203"/>
            <a:ext cx="997796" cy="3266170"/>
          </a:xfrm>
          <a:prstGeom prst="rect">
            <a:avLst/>
          </a:prstGeom>
          <a:solidFill>
            <a:schemeClr val="accent2">
              <a:alpha val="29000"/>
            </a:schemeClr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3502124" y="2924944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A Little Research on Positive Outcomes from Engaging Families</a:t>
            </a:r>
            <a:endParaRPr lang="en-US" sz="3600" i="1" dirty="0">
              <a:solidFill>
                <a:srgbClr val="92D050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886454" y="980727"/>
            <a:ext cx="6415919" cy="5154771"/>
            <a:chOff x="3286098" y="1591833"/>
            <a:chExt cx="4752529" cy="3818348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3286098" y="2912924"/>
              <a:ext cx="1512169" cy="1189094"/>
              <a:chOff x="2854052" y="2589403"/>
              <a:chExt cx="2016224" cy="1585461"/>
            </a:xfrm>
          </p:grpSpPr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A3011E2E-2E6E-41DB-B0C3-355CF3F8A5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26060" y="2589403"/>
                <a:ext cx="1865248" cy="1585461"/>
              </a:xfrm>
              <a:prstGeom prst="roundRect">
                <a:avLst>
                  <a:gd name="adj" fmla="val 11963"/>
                </a:avLst>
              </a:prstGeom>
              <a:solidFill>
                <a:srgbClr val="9F3895"/>
              </a:soli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854052" y="3151301"/>
                <a:ext cx="2016224" cy="36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Community</a:t>
                </a:r>
                <a:endParaRPr lang="en-US" sz="18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3934171" y="4221087"/>
              <a:ext cx="1512169" cy="1189094"/>
              <a:chOff x="3286100" y="4365104"/>
              <a:chExt cx="2016224" cy="1585461"/>
            </a:xfrm>
          </p:grpSpPr>
          <p:sp>
            <p:nvSpPr>
              <p:cNvPr id="6" name="Rectangle: Rounded Corners 2">
                <a:extLst>
                  <a:ext uri="{FF2B5EF4-FFF2-40B4-BE49-F238E27FC236}">
                    <a16:creationId xmlns:a16="http://schemas.microsoft.com/office/drawing/2014/main" id="{903B352B-8FA5-4DC3-A2FF-0F9D00DA4E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61587" y="4365104"/>
                <a:ext cx="1865248" cy="1585461"/>
              </a:xfrm>
              <a:prstGeom prst="roundRect">
                <a:avLst>
                  <a:gd name="adj" fmla="val 11963"/>
                </a:avLst>
              </a:prstGeom>
              <a:solidFill>
                <a:srgbClr val="26904D"/>
              </a:soli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86100" y="4913216"/>
                <a:ext cx="2016224" cy="36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Managed Care</a:t>
                </a:r>
                <a:endParaRPr lang="en-US" sz="18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6022402" y="1591834"/>
              <a:ext cx="1512169" cy="1189094"/>
              <a:chOff x="5878388" y="764709"/>
              <a:chExt cx="2016224" cy="1585461"/>
            </a:xfrm>
          </p:grpSpPr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056C9EDF-4BD7-4A81-A82C-83BA34ED2D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53876" y="764709"/>
                <a:ext cx="1865248" cy="1585461"/>
              </a:xfrm>
              <a:prstGeom prst="roundRect">
                <a:avLst>
                  <a:gd name="adj" fmla="val 11963"/>
                </a:avLst>
              </a:prstGeom>
              <a:solidFill>
                <a:srgbClr val="137CC1"/>
              </a:soli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78388" y="1294051"/>
                <a:ext cx="2016224" cy="36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Child/Youth</a:t>
                </a:r>
                <a:endParaRPr lang="en-US" sz="18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3934170" y="1591833"/>
              <a:ext cx="1512169" cy="1189094"/>
              <a:chOff x="3538685" y="1279891"/>
              <a:chExt cx="2016223" cy="1585461"/>
            </a:xfrm>
          </p:grpSpPr>
          <p:sp>
            <p:nvSpPr>
              <p:cNvPr id="12" name="Rectangle: Rounded Corners 2">
                <a:extLst>
                  <a:ext uri="{FF2B5EF4-FFF2-40B4-BE49-F238E27FC236}">
                    <a16:creationId xmlns:a16="http://schemas.microsoft.com/office/drawing/2014/main" id="{903B352B-8FA5-4DC3-A2FF-0F9D00DA4E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14173" y="1279891"/>
                <a:ext cx="1865248" cy="1585461"/>
              </a:xfrm>
              <a:prstGeom prst="roundRect">
                <a:avLst>
                  <a:gd name="adj" fmla="val 11963"/>
                </a:avLst>
              </a:prstGeom>
              <a:solidFill>
                <a:srgbClr val="5B2672"/>
              </a:soli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38685" y="1826399"/>
                <a:ext cx="2016223" cy="36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System</a:t>
                </a:r>
                <a:endParaRPr lang="en-US" sz="18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6526458" y="2912923"/>
              <a:ext cx="1512169" cy="1189094"/>
              <a:chOff x="6927457" y="2564264"/>
              <a:chExt cx="2016224" cy="1585461"/>
            </a:xfrm>
          </p:grpSpPr>
          <p:sp>
            <p:nvSpPr>
              <p:cNvPr id="15" name="Rectangle: Rounded Corners 3">
                <a:extLst>
                  <a:ext uri="{FF2B5EF4-FFF2-40B4-BE49-F238E27FC236}">
                    <a16:creationId xmlns:a16="http://schemas.microsoft.com/office/drawing/2014/main" id="{056C9EDF-4BD7-4A81-A82C-83BA34ED2D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84351" y="2564264"/>
                <a:ext cx="1865248" cy="1585461"/>
              </a:xfrm>
              <a:prstGeom prst="roundRect">
                <a:avLst>
                  <a:gd name="adj" fmla="val 11963"/>
                </a:avLst>
              </a:prstGeom>
              <a:gradFill flip="none" rotWithShape="1">
                <a:gsLst>
                  <a:gs pos="42000">
                    <a:srgbClr val="74D8E2"/>
                  </a:gs>
                  <a:gs pos="58000">
                    <a:srgbClr val="137CC1"/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927457" y="3126162"/>
                <a:ext cx="2016224" cy="36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Family</a:t>
                </a:r>
                <a:endParaRPr lang="en-US" sz="18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id="{6CF24030-7D30-4440-9A7A-CDBAF0B1B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3826" y="4221086"/>
              <a:ext cx="1398935" cy="1189094"/>
            </a:xfrm>
            <a:prstGeom prst="roundRect">
              <a:avLst>
                <a:gd name="adj" fmla="val 11963"/>
              </a:avLst>
            </a:prstGeom>
            <a:solidFill>
              <a:srgbClr val="A6C44B"/>
            </a:soli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4716367" y="2502670"/>
              <a:ext cx="1852760" cy="1916144"/>
              <a:chOff x="4716370" y="2154013"/>
              <a:chExt cx="2440890" cy="255485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716370" y="2154013"/>
                <a:ext cx="2440890" cy="2554859"/>
                <a:chOff x="4716368" y="2154013"/>
                <a:chExt cx="2425863" cy="2554859"/>
              </a:xfrm>
            </p:grpSpPr>
            <p:sp>
              <p:nvSpPr>
                <p:cNvPr id="22" name="Freeform 5">
                  <a:extLst>
                    <a:ext uri="{FF2B5EF4-FFF2-40B4-BE49-F238E27FC236}">
                      <a16:creationId xmlns:a16="http://schemas.microsoft.com/office/drawing/2014/main" id="{02AB198F-575C-4667-AE71-872A55D06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6368" y="2154014"/>
                  <a:ext cx="1184672" cy="1185862"/>
                </a:xfrm>
                <a:custGeom>
                  <a:avLst/>
                  <a:gdLst>
                    <a:gd name="T0" fmla="*/ 852 w 899"/>
                    <a:gd name="T1" fmla="*/ 1 h 900"/>
                    <a:gd name="T2" fmla="*/ 0 w 899"/>
                    <a:gd name="T3" fmla="*/ 855 h 900"/>
                    <a:gd name="T4" fmla="*/ 0 w 899"/>
                    <a:gd name="T5" fmla="*/ 857 h 900"/>
                    <a:gd name="T6" fmla="*/ 36 w 899"/>
                    <a:gd name="T7" fmla="*/ 900 h 900"/>
                    <a:gd name="T8" fmla="*/ 899 w 899"/>
                    <a:gd name="T9" fmla="*/ 900 h 900"/>
                    <a:gd name="T10" fmla="*/ 899 w 899"/>
                    <a:gd name="T11" fmla="*/ 43 h 900"/>
                    <a:gd name="T12" fmla="*/ 852 w 899"/>
                    <a:gd name="T13" fmla="*/ 1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9" h="900">
                      <a:moveTo>
                        <a:pt x="852" y="1"/>
                      </a:moveTo>
                      <a:cubicBezTo>
                        <a:pt x="401" y="46"/>
                        <a:pt x="43" y="405"/>
                        <a:pt x="0" y="855"/>
                      </a:cubicBezTo>
                      <a:cubicBezTo>
                        <a:pt x="0" y="856"/>
                        <a:pt x="0" y="857"/>
                        <a:pt x="0" y="857"/>
                      </a:cubicBezTo>
                      <a:cubicBezTo>
                        <a:pt x="0" y="889"/>
                        <a:pt x="21" y="898"/>
                        <a:pt x="36" y="900"/>
                      </a:cubicBezTo>
                      <a:cubicBezTo>
                        <a:pt x="899" y="900"/>
                        <a:pt x="899" y="900"/>
                        <a:pt x="899" y="900"/>
                      </a:cubicBezTo>
                      <a:cubicBezTo>
                        <a:pt x="899" y="43"/>
                        <a:pt x="899" y="43"/>
                        <a:pt x="899" y="43"/>
                      </a:cubicBezTo>
                      <a:cubicBezTo>
                        <a:pt x="898" y="1"/>
                        <a:pt x="860" y="0"/>
                        <a:pt x="852" y="1"/>
                      </a:cubicBezTo>
                      <a:close/>
                    </a:path>
                  </a:pathLst>
                </a:custGeom>
                <a:gradFill>
                  <a:gsLst>
                    <a:gs pos="38000">
                      <a:srgbClr val="52307C"/>
                    </a:gs>
                    <a:gs pos="57000">
                      <a:srgbClr val="572B77"/>
                    </a:gs>
                    <a:gs pos="0">
                      <a:srgbClr val="5B2672"/>
                    </a:gs>
                    <a:gs pos="100000">
                      <a:srgbClr val="9F389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381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3" name="Freeform 6">
                  <a:extLst>
                    <a:ext uri="{FF2B5EF4-FFF2-40B4-BE49-F238E27FC236}">
                      <a16:creationId xmlns:a16="http://schemas.microsoft.com/office/drawing/2014/main" id="{F33F2F63-CFDF-44E6-BBE9-5C316B174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4172" y="2154013"/>
                  <a:ext cx="1288059" cy="1249561"/>
                </a:xfrm>
                <a:custGeom>
                  <a:avLst/>
                  <a:gdLst>
                    <a:gd name="T0" fmla="*/ 48 w 900"/>
                    <a:gd name="T1" fmla="*/ 1 h 900"/>
                    <a:gd name="T2" fmla="*/ 900 w 900"/>
                    <a:gd name="T3" fmla="*/ 855 h 900"/>
                    <a:gd name="T4" fmla="*/ 899 w 900"/>
                    <a:gd name="T5" fmla="*/ 857 h 900"/>
                    <a:gd name="T6" fmla="*/ 863 w 900"/>
                    <a:gd name="T7" fmla="*/ 900 h 900"/>
                    <a:gd name="T8" fmla="*/ 0 w 900"/>
                    <a:gd name="T9" fmla="*/ 900 h 900"/>
                    <a:gd name="T10" fmla="*/ 0 w 900"/>
                    <a:gd name="T11" fmla="*/ 43 h 900"/>
                    <a:gd name="T12" fmla="*/ 48 w 900"/>
                    <a:gd name="T13" fmla="*/ 1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0" h="900">
                      <a:moveTo>
                        <a:pt x="48" y="1"/>
                      </a:moveTo>
                      <a:cubicBezTo>
                        <a:pt x="498" y="46"/>
                        <a:pt x="856" y="405"/>
                        <a:pt x="900" y="855"/>
                      </a:cubicBezTo>
                      <a:cubicBezTo>
                        <a:pt x="899" y="856"/>
                        <a:pt x="899" y="857"/>
                        <a:pt x="899" y="857"/>
                      </a:cubicBezTo>
                      <a:cubicBezTo>
                        <a:pt x="899" y="889"/>
                        <a:pt x="878" y="898"/>
                        <a:pt x="863" y="900"/>
                      </a:cubicBezTo>
                      <a:cubicBezTo>
                        <a:pt x="0" y="900"/>
                        <a:pt x="0" y="900"/>
                        <a:pt x="0" y="900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" y="1"/>
                        <a:pt x="40" y="0"/>
                        <a:pt x="48" y="1"/>
                      </a:cubicBezTo>
                      <a:close/>
                    </a:path>
                  </a:pathLst>
                </a:custGeom>
                <a:gradFill>
                  <a:gsLst>
                    <a:gs pos="9000">
                      <a:srgbClr val="5B2672"/>
                    </a:gs>
                    <a:gs pos="33000">
                      <a:schemeClr val="accent3"/>
                    </a:gs>
                    <a:gs pos="100000">
                      <a:srgbClr val="74D8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381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5" name="Freeform 8">
                  <a:extLst>
                    <a:ext uri="{FF2B5EF4-FFF2-40B4-BE49-F238E27FC236}">
                      <a16:creationId xmlns:a16="http://schemas.microsoft.com/office/drawing/2014/main" id="{ECF79B7D-8997-495B-ADE8-37F068D00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6260" y="3284984"/>
                  <a:ext cx="1234028" cy="1385268"/>
                </a:xfrm>
                <a:custGeom>
                  <a:avLst/>
                  <a:gdLst>
                    <a:gd name="T0" fmla="*/ 852 w 899"/>
                    <a:gd name="T1" fmla="*/ 899 h 899"/>
                    <a:gd name="T2" fmla="*/ 0 w 899"/>
                    <a:gd name="T3" fmla="*/ 44 h 899"/>
                    <a:gd name="T4" fmla="*/ 0 w 899"/>
                    <a:gd name="T5" fmla="*/ 43 h 899"/>
                    <a:gd name="T6" fmla="*/ 36 w 899"/>
                    <a:gd name="T7" fmla="*/ 0 h 899"/>
                    <a:gd name="T8" fmla="*/ 899 w 899"/>
                    <a:gd name="T9" fmla="*/ 0 h 899"/>
                    <a:gd name="T10" fmla="*/ 899 w 899"/>
                    <a:gd name="T11" fmla="*/ 857 h 899"/>
                    <a:gd name="T12" fmla="*/ 852 w 899"/>
                    <a:gd name="T13" fmla="*/ 899 h 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9" h="899">
                      <a:moveTo>
                        <a:pt x="852" y="899"/>
                      </a:moveTo>
                      <a:cubicBezTo>
                        <a:pt x="401" y="854"/>
                        <a:pt x="43" y="495"/>
                        <a:pt x="0" y="44"/>
                      </a:cubicBezTo>
                      <a:cubicBezTo>
                        <a:pt x="0" y="44"/>
                        <a:pt x="0" y="43"/>
                        <a:pt x="0" y="43"/>
                      </a:cubicBezTo>
                      <a:cubicBezTo>
                        <a:pt x="0" y="11"/>
                        <a:pt x="21" y="2"/>
                        <a:pt x="36" y="0"/>
                      </a:cubicBezTo>
                      <a:cubicBezTo>
                        <a:pt x="899" y="0"/>
                        <a:pt x="899" y="0"/>
                        <a:pt x="899" y="0"/>
                      </a:cubicBezTo>
                      <a:cubicBezTo>
                        <a:pt x="899" y="857"/>
                        <a:pt x="899" y="857"/>
                        <a:pt x="899" y="857"/>
                      </a:cubicBezTo>
                      <a:cubicBezTo>
                        <a:pt x="898" y="899"/>
                        <a:pt x="860" y="899"/>
                        <a:pt x="852" y="899"/>
                      </a:cubicBezTo>
                      <a:close/>
                    </a:path>
                  </a:pathLst>
                </a:custGeom>
                <a:gradFill>
                  <a:gsLst>
                    <a:gs pos="16000">
                      <a:srgbClr val="A6C44B"/>
                    </a:gs>
                    <a:gs pos="33000">
                      <a:srgbClr val="26904D"/>
                    </a:gs>
                    <a:gs pos="97000">
                      <a:srgbClr val="9F3895"/>
                    </a:gs>
                  </a:gsLst>
                  <a:lin ang="135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381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" name="Freeform 7">
                  <a:extLst>
                    <a:ext uri="{FF2B5EF4-FFF2-40B4-BE49-F238E27FC236}">
                      <a16:creationId xmlns:a16="http://schemas.microsoft.com/office/drawing/2014/main" id="{4413CB36-F3CD-4475-8886-71DF28520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4981" y="3329413"/>
                  <a:ext cx="1174852" cy="1379459"/>
                </a:xfrm>
                <a:custGeom>
                  <a:avLst/>
                  <a:gdLst>
                    <a:gd name="T0" fmla="*/ 48 w 900"/>
                    <a:gd name="T1" fmla="*/ 899 h 899"/>
                    <a:gd name="T2" fmla="*/ 900 w 900"/>
                    <a:gd name="T3" fmla="*/ 44 h 899"/>
                    <a:gd name="T4" fmla="*/ 899 w 900"/>
                    <a:gd name="T5" fmla="*/ 43 h 899"/>
                    <a:gd name="T6" fmla="*/ 863 w 900"/>
                    <a:gd name="T7" fmla="*/ 0 h 899"/>
                    <a:gd name="T8" fmla="*/ 0 w 900"/>
                    <a:gd name="T9" fmla="*/ 0 h 899"/>
                    <a:gd name="T10" fmla="*/ 0 w 900"/>
                    <a:gd name="T11" fmla="*/ 857 h 899"/>
                    <a:gd name="T12" fmla="*/ 48 w 900"/>
                    <a:gd name="T13" fmla="*/ 899 h 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0" h="899">
                      <a:moveTo>
                        <a:pt x="48" y="899"/>
                      </a:moveTo>
                      <a:cubicBezTo>
                        <a:pt x="498" y="854"/>
                        <a:pt x="856" y="495"/>
                        <a:pt x="900" y="44"/>
                      </a:cubicBezTo>
                      <a:cubicBezTo>
                        <a:pt x="899" y="44"/>
                        <a:pt x="899" y="43"/>
                        <a:pt x="899" y="43"/>
                      </a:cubicBezTo>
                      <a:cubicBezTo>
                        <a:pt x="899" y="11"/>
                        <a:pt x="878" y="2"/>
                        <a:pt x="86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57"/>
                        <a:pt x="0" y="857"/>
                        <a:pt x="0" y="857"/>
                      </a:cubicBezTo>
                      <a:cubicBezTo>
                        <a:pt x="1" y="899"/>
                        <a:pt x="40" y="899"/>
                        <a:pt x="48" y="89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4000">
                      <a:srgbClr val="A6C44B"/>
                    </a:gs>
                    <a:gs pos="79000">
                      <a:srgbClr val="74D8E2"/>
                    </a:gs>
                  </a:gsLst>
                  <a:lin ang="189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381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5043083" y="2496541"/>
                <a:ext cx="1831182" cy="1831182"/>
                <a:chOff x="4873624" y="2264607"/>
                <a:chExt cx="2441576" cy="2441576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2C8C2B9-4FA6-4974-81FE-4957601DA84B}"/>
                    </a:ext>
                  </a:extLst>
                </p:cNvPr>
                <p:cNvSpPr/>
                <p:nvPr/>
              </p:nvSpPr>
              <p:spPr>
                <a:xfrm>
                  <a:off x="4873624" y="2264607"/>
                  <a:ext cx="2441576" cy="24415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9F3895"/>
                  </a:solidFill>
                </a:ln>
                <a:effectLst>
                  <a:outerShdw blurRad="381000" dist="190500" dir="2700000" algn="tl" rotWithShape="0">
                    <a:prstClr val="black">
                      <a:alpha val="6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6CB5EB3-2792-452D-B7CC-0C935A134257}"/>
                    </a:ext>
                  </a:extLst>
                </p:cNvPr>
                <p:cNvSpPr txBox="1"/>
                <p:nvPr/>
              </p:nvSpPr>
              <p:spPr>
                <a:xfrm>
                  <a:off x="5115095" y="2671476"/>
                  <a:ext cx="1942376" cy="1580680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IN" sz="1800" dirty="0" smtClean="0">
                      <a:solidFill>
                        <a:srgbClr val="000000"/>
                      </a:solidFill>
                      <a:latin typeface="+mj-lt"/>
                    </a:rPr>
                    <a:t>Engaging Families Yields Positive Outcomes</a:t>
                  </a:r>
                  <a:endParaRPr lang="en-US" sz="1800" dirty="0">
                    <a:latin typeface="+mj-lt"/>
                  </a:endParaRPr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5904956" y="4434738"/>
              <a:ext cx="1436679" cy="68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Agency</a:t>
              </a:r>
            </a:p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or</a:t>
              </a:r>
            </a:p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Facility</a:t>
              </a:r>
              <a:endParaRPr lang="en-US" sz="18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6" y="128830"/>
            <a:ext cx="2010946" cy="8022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46355" y="128826"/>
            <a:ext cx="1015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Engaging Families </a:t>
            </a:r>
            <a:r>
              <a:rPr lang="en-US" dirty="0" smtClean="0"/>
              <a:t>is Everyone’s </a:t>
            </a:r>
            <a:r>
              <a:rPr lang="en-US" dirty="0"/>
              <a:t>Business!</a:t>
            </a:r>
          </a:p>
          <a:p>
            <a:pPr algn="ctr"/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8759407" y="640501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Designed by Pat Hunt, 2022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828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99" dirty="0">
                <a:solidFill>
                  <a:srgbClr val="5B2672"/>
                </a:solidFill>
              </a:rPr>
              <a:t>Who else says that engaging families is important?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8767"/>
          <a:stretch/>
        </p:blipFill>
        <p:spPr>
          <a:xfrm>
            <a:off x="453317" y="1052736"/>
            <a:ext cx="1134553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3286099" y="2912924"/>
            <a:ext cx="1512169" cy="1189094"/>
            <a:chOff x="2854052" y="2589403"/>
            <a:chExt cx="2016224" cy="1585461"/>
          </a:xfrm>
        </p:grpSpPr>
        <p:sp>
          <p:nvSpPr>
            <p:cNvPr id="45" name="Rectangle: Rounded Corners 4">
              <a:extLst>
                <a:ext uri="{FF2B5EF4-FFF2-40B4-BE49-F238E27FC236}">
                  <a16:creationId xmlns:a16="http://schemas.microsoft.com/office/drawing/2014/main" id="{A3011E2E-2E6E-41DB-B0C3-355CF3F8A5ED}"/>
                </a:ext>
              </a:extLst>
            </p:cNvPr>
            <p:cNvSpPr>
              <a:spLocks/>
            </p:cNvSpPr>
            <p:nvPr/>
          </p:nvSpPr>
          <p:spPr>
            <a:xfrm>
              <a:off x="2926060" y="2589403"/>
              <a:ext cx="1865248" cy="1585461"/>
            </a:xfrm>
            <a:prstGeom prst="roundRect">
              <a:avLst>
                <a:gd name="adj" fmla="val 11963"/>
              </a:avLst>
            </a:prstGeom>
            <a:solidFill>
              <a:srgbClr val="9F3895"/>
            </a:soli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54052" y="3151301"/>
              <a:ext cx="20162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Community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934172" y="4221088"/>
            <a:ext cx="1512169" cy="1189094"/>
            <a:chOff x="3286100" y="4365104"/>
            <a:chExt cx="2016224" cy="1585461"/>
          </a:xfrm>
        </p:grpSpPr>
        <p:sp>
          <p:nvSpPr>
            <p:cNvPr id="34" name="Rectangle: Rounded Corners 2">
              <a:extLst>
                <a:ext uri="{FF2B5EF4-FFF2-40B4-BE49-F238E27FC236}">
                  <a16:creationId xmlns:a16="http://schemas.microsoft.com/office/drawing/2014/main" id="{903B352B-8FA5-4DC3-A2FF-0F9D00DA4E8E}"/>
                </a:ext>
              </a:extLst>
            </p:cNvPr>
            <p:cNvSpPr>
              <a:spLocks/>
            </p:cNvSpPr>
            <p:nvPr/>
          </p:nvSpPr>
          <p:spPr>
            <a:xfrm>
              <a:off x="3361588" y="4365104"/>
              <a:ext cx="1865248" cy="1585461"/>
            </a:xfrm>
            <a:prstGeom prst="roundRect">
              <a:avLst>
                <a:gd name="adj" fmla="val 11963"/>
              </a:avLst>
            </a:prstGeom>
            <a:solidFill>
              <a:srgbClr val="26904D"/>
            </a:soli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86100" y="4742337"/>
              <a:ext cx="2016224" cy="861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Managed Care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022404" y="1591834"/>
            <a:ext cx="1512169" cy="1189094"/>
            <a:chOff x="5878388" y="764709"/>
            <a:chExt cx="2016224" cy="158546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56C9EDF-4BD7-4A81-A82C-83BA34ED2D1A}"/>
                </a:ext>
              </a:extLst>
            </p:cNvPr>
            <p:cNvSpPr>
              <a:spLocks/>
            </p:cNvSpPr>
            <p:nvPr/>
          </p:nvSpPr>
          <p:spPr>
            <a:xfrm>
              <a:off x="5953876" y="764709"/>
              <a:ext cx="1865248" cy="1585461"/>
            </a:xfrm>
            <a:prstGeom prst="roundRect">
              <a:avLst>
                <a:gd name="adj" fmla="val 11963"/>
              </a:avLst>
            </a:prstGeom>
            <a:solidFill>
              <a:srgbClr val="137CC1"/>
            </a:soli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878388" y="1294051"/>
              <a:ext cx="20162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Child/Youth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934171" y="1591834"/>
            <a:ext cx="1512169" cy="1189094"/>
            <a:chOff x="3538685" y="1279891"/>
            <a:chExt cx="2016223" cy="158546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03B352B-8FA5-4DC3-A2FF-0F9D00DA4E8E}"/>
                </a:ext>
              </a:extLst>
            </p:cNvPr>
            <p:cNvSpPr>
              <a:spLocks/>
            </p:cNvSpPr>
            <p:nvPr/>
          </p:nvSpPr>
          <p:spPr>
            <a:xfrm>
              <a:off x="3614174" y="1279891"/>
              <a:ext cx="1865248" cy="1585461"/>
            </a:xfrm>
            <a:prstGeom prst="roundRect">
              <a:avLst>
                <a:gd name="adj" fmla="val 11963"/>
              </a:avLst>
            </a:prstGeom>
            <a:solidFill>
              <a:srgbClr val="5B2672"/>
            </a:soli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38685" y="1718740"/>
              <a:ext cx="20162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System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F24030-7D30-4440-9A7A-CDBAF0B1B2F3}"/>
              </a:ext>
            </a:extLst>
          </p:cNvPr>
          <p:cNvSpPr>
            <a:spLocks noChangeAspect="1"/>
          </p:cNvSpPr>
          <p:nvPr/>
        </p:nvSpPr>
        <p:spPr>
          <a:xfrm>
            <a:off x="5923827" y="4301856"/>
            <a:ext cx="1398936" cy="1189094"/>
          </a:xfrm>
          <a:prstGeom prst="roundRect">
            <a:avLst>
              <a:gd name="adj" fmla="val 11963"/>
            </a:avLst>
          </a:prstGeom>
          <a:solidFill>
            <a:srgbClr val="A6C44B"/>
          </a:solidFill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526459" y="2912924"/>
            <a:ext cx="1512169" cy="1189094"/>
            <a:chOff x="6927457" y="2564264"/>
            <a:chExt cx="2016224" cy="1585461"/>
          </a:xfrm>
        </p:grpSpPr>
        <p:sp>
          <p:nvSpPr>
            <p:cNvPr id="32" name="Rectangle: Rounded Corners 3">
              <a:extLst>
                <a:ext uri="{FF2B5EF4-FFF2-40B4-BE49-F238E27FC236}">
                  <a16:creationId xmlns:a16="http://schemas.microsoft.com/office/drawing/2014/main" id="{056C9EDF-4BD7-4A81-A82C-83BA34ED2D1A}"/>
                </a:ext>
              </a:extLst>
            </p:cNvPr>
            <p:cNvSpPr>
              <a:spLocks/>
            </p:cNvSpPr>
            <p:nvPr/>
          </p:nvSpPr>
          <p:spPr>
            <a:xfrm>
              <a:off x="7002945" y="2564264"/>
              <a:ext cx="1865248" cy="1585461"/>
            </a:xfrm>
            <a:prstGeom prst="roundRect">
              <a:avLst>
                <a:gd name="adj" fmla="val 11963"/>
              </a:avLst>
            </a:prstGeom>
            <a:gradFill flip="none" rotWithShape="1">
              <a:gsLst>
                <a:gs pos="42000">
                  <a:srgbClr val="74D8E2"/>
                </a:gs>
                <a:gs pos="58000">
                  <a:srgbClr val="137CC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27457" y="3126162"/>
              <a:ext cx="20162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Family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4716369" y="2502671"/>
            <a:ext cx="1885949" cy="1887179"/>
            <a:chOff x="4716368" y="2154013"/>
            <a:chExt cx="2484612" cy="2516239"/>
          </a:xfrm>
        </p:grpSpPr>
        <p:grpSp>
          <p:nvGrpSpPr>
            <p:cNvPr id="27" name="Group 26"/>
            <p:cNvGrpSpPr/>
            <p:nvPr/>
          </p:nvGrpSpPr>
          <p:grpSpPr>
            <a:xfrm>
              <a:off x="4716368" y="2154013"/>
              <a:ext cx="2484612" cy="2516239"/>
              <a:chOff x="4716368" y="2154013"/>
              <a:chExt cx="2469317" cy="2516239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02AB198F-575C-4667-AE71-872A55D06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368" y="2154014"/>
                <a:ext cx="1184672" cy="1185862"/>
              </a:xfrm>
              <a:custGeom>
                <a:avLst/>
                <a:gdLst>
                  <a:gd name="T0" fmla="*/ 852 w 899"/>
                  <a:gd name="T1" fmla="*/ 1 h 900"/>
                  <a:gd name="T2" fmla="*/ 0 w 899"/>
                  <a:gd name="T3" fmla="*/ 855 h 900"/>
                  <a:gd name="T4" fmla="*/ 0 w 899"/>
                  <a:gd name="T5" fmla="*/ 857 h 900"/>
                  <a:gd name="T6" fmla="*/ 36 w 899"/>
                  <a:gd name="T7" fmla="*/ 900 h 900"/>
                  <a:gd name="T8" fmla="*/ 899 w 899"/>
                  <a:gd name="T9" fmla="*/ 900 h 900"/>
                  <a:gd name="T10" fmla="*/ 899 w 899"/>
                  <a:gd name="T11" fmla="*/ 43 h 900"/>
                  <a:gd name="T12" fmla="*/ 852 w 899"/>
                  <a:gd name="T13" fmla="*/ 1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900">
                    <a:moveTo>
                      <a:pt x="852" y="1"/>
                    </a:moveTo>
                    <a:cubicBezTo>
                      <a:pt x="401" y="46"/>
                      <a:pt x="43" y="405"/>
                      <a:pt x="0" y="855"/>
                    </a:cubicBezTo>
                    <a:cubicBezTo>
                      <a:pt x="0" y="856"/>
                      <a:pt x="0" y="857"/>
                      <a:pt x="0" y="857"/>
                    </a:cubicBezTo>
                    <a:cubicBezTo>
                      <a:pt x="0" y="889"/>
                      <a:pt x="21" y="898"/>
                      <a:pt x="36" y="900"/>
                    </a:cubicBezTo>
                    <a:cubicBezTo>
                      <a:pt x="899" y="900"/>
                      <a:pt x="899" y="900"/>
                      <a:pt x="899" y="900"/>
                    </a:cubicBezTo>
                    <a:cubicBezTo>
                      <a:pt x="899" y="43"/>
                      <a:pt x="899" y="43"/>
                      <a:pt x="899" y="43"/>
                    </a:cubicBezTo>
                    <a:cubicBezTo>
                      <a:pt x="898" y="1"/>
                      <a:pt x="860" y="0"/>
                      <a:pt x="852" y="1"/>
                    </a:cubicBezTo>
                    <a:close/>
                  </a:path>
                </a:pathLst>
              </a:custGeom>
              <a:gradFill>
                <a:gsLst>
                  <a:gs pos="38000">
                    <a:srgbClr val="52307C"/>
                  </a:gs>
                  <a:gs pos="57000">
                    <a:srgbClr val="572B77"/>
                  </a:gs>
                  <a:gs pos="0">
                    <a:srgbClr val="5B2672"/>
                  </a:gs>
                  <a:gs pos="100000">
                    <a:srgbClr val="9F389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F33F2F63-CFDF-44E6-BBE9-5C316B174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236" y="2154013"/>
                <a:ext cx="1314449" cy="1249561"/>
              </a:xfrm>
              <a:custGeom>
                <a:avLst/>
                <a:gdLst>
                  <a:gd name="T0" fmla="*/ 48 w 900"/>
                  <a:gd name="T1" fmla="*/ 1 h 900"/>
                  <a:gd name="T2" fmla="*/ 900 w 900"/>
                  <a:gd name="T3" fmla="*/ 855 h 900"/>
                  <a:gd name="T4" fmla="*/ 899 w 900"/>
                  <a:gd name="T5" fmla="*/ 857 h 900"/>
                  <a:gd name="T6" fmla="*/ 863 w 900"/>
                  <a:gd name="T7" fmla="*/ 900 h 900"/>
                  <a:gd name="T8" fmla="*/ 0 w 900"/>
                  <a:gd name="T9" fmla="*/ 900 h 900"/>
                  <a:gd name="T10" fmla="*/ 0 w 900"/>
                  <a:gd name="T11" fmla="*/ 43 h 900"/>
                  <a:gd name="T12" fmla="*/ 48 w 900"/>
                  <a:gd name="T13" fmla="*/ 1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0" h="900">
                    <a:moveTo>
                      <a:pt x="48" y="1"/>
                    </a:moveTo>
                    <a:cubicBezTo>
                      <a:pt x="498" y="46"/>
                      <a:pt x="856" y="405"/>
                      <a:pt x="900" y="855"/>
                    </a:cubicBezTo>
                    <a:cubicBezTo>
                      <a:pt x="899" y="856"/>
                      <a:pt x="899" y="857"/>
                      <a:pt x="899" y="857"/>
                    </a:cubicBezTo>
                    <a:cubicBezTo>
                      <a:pt x="899" y="889"/>
                      <a:pt x="878" y="898"/>
                      <a:pt x="863" y="900"/>
                    </a:cubicBezTo>
                    <a:cubicBezTo>
                      <a:pt x="0" y="900"/>
                      <a:pt x="0" y="900"/>
                      <a:pt x="0" y="90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1"/>
                      <a:pt x="40" y="0"/>
                      <a:pt x="48" y="1"/>
                    </a:cubicBezTo>
                    <a:close/>
                  </a:path>
                </a:pathLst>
              </a:custGeom>
              <a:gradFill>
                <a:gsLst>
                  <a:gs pos="9000">
                    <a:srgbClr val="5B2672"/>
                  </a:gs>
                  <a:gs pos="33000">
                    <a:schemeClr val="accent3"/>
                  </a:gs>
                  <a:gs pos="100000">
                    <a:srgbClr val="74D8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4413CB36-F3CD-4475-8886-71DF28520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0396" y="3284984"/>
                <a:ext cx="1212464" cy="1379459"/>
              </a:xfrm>
              <a:custGeom>
                <a:avLst/>
                <a:gdLst>
                  <a:gd name="T0" fmla="*/ 48 w 900"/>
                  <a:gd name="T1" fmla="*/ 899 h 899"/>
                  <a:gd name="T2" fmla="*/ 900 w 900"/>
                  <a:gd name="T3" fmla="*/ 44 h 899"/>
                  <a:gd name="T4" fmla="*/ 899 w 900"/>
                  <a:gd name="T5" fmla="*/ 43 h 899"/>
                  <a:gd name="T6" fmla="*/ 863 w 900"/>
                  <a:gd name="T7" fmla="*/ 0 h 899"/>
                  <a:gd name="T8" fmla="*/ 0 w 900"/>
                  <a:gd name="T9" fmla="*/ 0 h 899"/>
                  <a:gd name="T10" fmla="*/ 0 w 900"/>
                  <a:gd name="T11" fmla="*/ 857 h 899"/>
                  <a:gd name="T12" fmla="*/ 48 w 900"/>
                  <a:gd name="T13" fmla="*/ 899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0" h="899">
                    <a:moveTo>
                      <a:pt x="48" y="899"/>
                    </a:moveTo>
                    <a:cubicBezTo>
                      <a:pt x="498" y="854"/>
                      <a:pt x="856" y="495"/>
                      <a:pt x="900" y="44"/>
                    </a:cubicBezTo>
                    <a:cubicBezTo>
                      <a:pt x="899" y="44"/>
                      <a:pt x="899" y="43"/>
                      <a:pt x="899" y="43"/>
                    </a:cubicBezTo>
                    <a:cubicBezTo>
                      <a:pt x="899" y="11"/>
                      <a:pt x="878" y="2"/>
                      <a:pt x="86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7"/>
                      <a:pt x="0" y="857"/>
                      <a:pt x="0" y="857"/>
                    </a:cubicBezTo>
                    <a:cubicBezTo>
                      <a:pt x="1" y="899"/>
                      <a:pt x="40" y="899"/>
                      <a:pt x="48" y="899"/>
                    </a:cubicBezTo>
                    <a:close/>
                  </a:path>
                </a:pathLst>
              </a:custGeom>
              <a:gradFill flip="none" rotWithShape="1">
                <a:gsLst>
                  <a:gs pos="34000">
                    <a:srgbClr val="A6C44B"/>
                  </a:gs>
                  <a:gs pos="79000">
                    <a:srgbClr val="74D8E2"/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ECF79B7D-8997-495B-ADE8-37F068D00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260" y="3284984"/>
                <a:ext cx="1234028" cy="1385268"/>
              </a:xfrm>
              <a:custGeom>
                <a:avLst/>
                <a:gdLst>
                  <a:gd name="T0" fmla="*/ 852 w 899"/>
                  <a:gd name="T1" fmla="*/ 899 h 899"/>
                  <a:gd name="T2" fmla="*/ 0 w 899"/>
                  <a:gd name="T3" fmla="*/ 44 h 899"/>
                  <a:gd name="T4" fmla="*/ 0 w 899"/>
                  <a:gd name="T5" fmla="*/ 43 h 899"/>
                  <a:gd name="T6" fmla="*/ 36 w 899"/>
                  <a:gd name="T7" fmla="*/ 0 h 899"/>
                  <a:gd name="T8" fmla="*/ 899 w 899"/>
                  <a:gd name="T9" fmla="*/ 0 h 899"/>
                  <a:gd name="T10" fmla="*/ 899 w 899"/>
                  <a:gd name="T11" fmla="*/ 857 h 899"/>
                  <a:gd name="T12" fmla="*/ 852 w 899"/>
                  <a:gd name="T13" fmla="*/ 899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899">
                    <a:moveTo>
                      <a:pt x="852" y="899"/>
                    </a:moveTo>
                    <a:cubicBezTo>
                      <a:pt x="401" y="854"/>
                      <a:pt x="43" y="495"/>
                      <a:pt x="0" y="44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11"/>
                      <a:pt x="21" y="2"/>
                      <a:pt x="36" y="0"/>
                    </a:cubicBezTo>
                    <a:cubicBezTo>
                      <a:pt x="899" y="0"/>
                      <a:pt x="899" y="0"/>
                      <a:pt x="899" y="0"/>
                    </a:cubicBezTo>
                    <a:cubicBezTo>
                      <a:pt x="899" y="857"/>
                      <a:pt x="899" y="857"/>
                      <a:pt x="899" y="857"/>
                    </a:cubicBezTo>
                    <a:cubicBezTo>
                      <a:pt x="898" y="899"/>
                      <a:pt x="860" y="899"/>
                      <a:pt x="852" y="899"/>
                    </a:cubicBezTo>
                    <a:close/>
                  </a:path>
                </a:pathLst>
              </a:custGeom>
              <a:gradFill>
                <a:gsLst>
                  <a:gs pos="16000">
                    <a:srgbClr val="A6C44B"/>
                  </a:gs>
                  <a:gs pos="33000">
                    <a:srgbClr val="26904D"/>
                  </a:gs>
                  <a:gs pos="97000">
                    <a:srgbClr val="9F3895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43083" y="2496541"/>
              <a:ext cx="1831182" cy="1831182"/>
              <a:chOff x="4873624" y="2264607"/>
              <a:chExt cx="2441576" cy="244157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2C8C2B9-4FA6-4974-81FE-4957601DA84B}"/>
                  </a:ext>
                </a:extLst>
              </p:cNvPr>
              <p:cNvSpPr/>
              <p:nvPr/>
            </p:nvSpPr>
            <p:spPr>
              <a:xfrm>
                <a:off x="4873624" y="2264607"/>
                <a:ext cx="2441576" cy="24415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F3895"/>
                </a:solidFill>
              </a:ln>
              <a:effectLst>
                <a:outerShdw blurRad="381000" dist="190500" dir="2700000" algn="tl" rotWithShape="0">
                  <a:prstClr val="black">
                    <a:alpha val="6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CB5EB3-2792-452D-B7CC-0C935A134257}"/>
                  </a:ext>
                </a:extLst>
              </p:cNvPr>
              <p:cNvSpPr txBox="1"/>
              <p:nvPr/>
            </p:nvSpPr>
            <p:spPr>
              <a:xfrm>
                <a:off x="5115095" y="2422214"/>
                <a:ext cx="1942376" cy="207920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IN" sz="1400" dirty="0" smtClean="0">
                    <a:solidFill>
                      <a:srgbClr val="000000"/>
                    </a:solidFill>
                    <a:latin typeface="+mj-lt"/>
                  </a:rPr>
                  <a:t>Engaging Families Yields Positive Outcomes</a:t>
                </a:r>
                <a:endParaRPr lang="en-US" sz="1400" dirty="0">
                  <a:latin typeface="+mj-lt"/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5904956" y="4434738"/>
            <a:ext cx="1436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Agency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Facility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0871" y="140797"/>
            <a:ext cx="612068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Engaging Families </a:t>
            </a:r>
            <a:endParaRPr lang="en-US" dirty="0" smtClean="0"/>
          </a:p>
          <a:p>
            <a:pPr algn="ctr">
              <a:spcBef>
                <a:spcPts val="600"/>
              </a:spcBef>
            </a:pPr>
            <a:r>
              <a:rPr lang="en-US" sz="2000" i="1" dirty="0" smtClean="0"/>
              <a:t>Research Shows Positive Outcomes!</a:t>
            </a:r>
            <a:endParaRPr lang="en-US" sz="2000" i="1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" y="55737"/>
            <a:ext cx="1735157" cy="45028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83A7DD6-5218-464C-8F65-8589C463B973}"/>
              </a:ext>
            </a:extLst>
          </p:cNvPr>
          <p:cNvSpPr/>
          <p:nvPr/>
        </p:nvSpPr>
        <p:spPr>
          <a:xfrm>
            <a:off x="7591551" y="494740"/>
            <a:ext cx="3903461" cy="2181366"/>
          </a:xfrm>
          <a:prstGeom prst="rect">
            <a:avLst/>
          </a:prstGeom>
          <a:ln w="12700">
            <a:solidFill>
              <a:srgbClr val="137CC1"/>
            </a:solidFill>
          </a:ln>
        </p:spPr>
        <p:txBody>
          <a:bodyPr wrap="square" lIns="0" tIns="0" rIns="0" bIns="0" anchor="t">
            <a:spAutoFit/>
          </a:bodyPr>
          <a:lstStyle/>
          <a:p>
            <a:pPr marL="233362" indent="-17145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rgbClr val="000000"/>
                </a:solidFill>
              </a:rPr>
              <a:t>Earlier access to care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rgbClr val="000000"/>
                </a:solidFill>
              </a:rPr>
              <a:t>Improves </a:t>
            </a:r>
            <a:r>
              <a:rPr lang="en-US" sz="1050" dirty="0">
                <a:solidFill>
                  <a:srgbClr val="000000"/>
                </a:solidFill>
              </a:rPr>
              <a:t>child and youth adjustment, functioning and quality of life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rgbClr val="000000"/>
                </a:solidFill>
              </a:rPr>
              <a:t>Faster recovery process for </a:t>
            </a:r>
            <a:r>
              <a:rPr lang="en-US" sz="1050" dirty="0" smtClean="0">
                <a:solidFill>
                  <a:srgbClr val="000000"/>
                </a:solidFill>
              </a:rPr>
              <a:t>mental health &amp; addiction issues</a:t>
            </a:r>
            <a:endParaRPr lang="en-US" sz="1050" dirty="0">
              <a:solidFill>
                <a:srgbClr val="000000"/>
              </a:solidFill>
            </a:endParaRP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rgbClr val="000000"/>
                </a:solidFill>
              </a:rPr>
              <a:t>Decreased isolation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rgbClr val="000000"/>
                </a:solidFill>
              </a:rPr>
              <a:t>Reduces risk </a:t>
            </a:r>
            <a:r>
              <a:rPr lang="en-US" sz="1050" dirty="0" smtClean="0">
                <a:solidFill>
                  <a:srgbClr val="000000"/>
                </a:solidFill>
              </a:rPr>
              <a:t>of mortality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rgbClr val="000000"/>
                </a:solidFill>
              </a:rPr>
              <a:t>Improves skills &amp; functioning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rgbClr val="000000"/>
                </a:solidFill>
              </a:rPr>
              <a:t>Reduces rates of relapse, recidivism, and deeper engagement with CW &amp; JJ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i="1" dirty="0" smtClean="0"/>
              <a:t>Improved achievement in school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i="1" dirty="0" smtClean="0"/>
              <a:t>Better overall social/emotional wellbeing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i="1" dirty="0" smtClean="0"/>
              <a:t>Reduced likelihood of maltreatment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i="1" dirty="0" smtClean="0"/>
              <a:t>Less likely for teen pregnancy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i="1" dirty="0" smtClean="0"/>
              <a:t>Less likely for incarceration as juveniles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i="1" dirty="0" smtClean="0"/>
              <a:t>Reduced infant mortality</a:t>
            </a:r>
            <a:endParaRPr lang="en-IN" sz="1050" i="1" dirty="0"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74754" y="2851896"/>
            <a:ext cx="3780997" cy="1546577"/>
          </a:xfrm>
          <a:prstGeom prst="rect">
            <a:avLst/>
          </a:prstGeom>
          <a:noFill/>
          <a:ln w="12700">
            <a:solidFill>
              <a:srgbClr val="74D8E2"/>
            </a:solidFill>
          </a:ln>
        </p:spPr>
        <p:txBody>
          <a:bodyPr wrap="square" rtlCol="0">
            <a:spAutoFit/>
          </a:bodyPr>
          <a:lstStyle/>
          <a:p>
            <a:pPr marL="233362" indent="-17145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1050" dirty="0" smtClean="0"/>
              <a:t>Improves </a:t>
            </a:r>
            <a:r>
              <a:rPr lang="en-US" sz="1050" dirty="0"/>
              <a:t>stable living situation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/>
              <a:t>Decreases parenting </a:t>
            </a:r>
            <a:r>
              <a:rPr lang="en-US" sz="1050" dirty="0" smtClean="0"/>
              <a:t>stress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 smtClean="0"/>
              <a:t>Improves parent confidence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 smtClean="0"/>
              <a:t>Improves access to social supports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 smtClean="0"/>
              <a:t>Increases ability to navigate confusing systems/services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dirty="0" smtClean="0"/>
              <a:t>Facilitates access to insurance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i="1" dirty="0" smtClean="0"/>
              <a:t>Reduced parenting stress for partners</a:t>
            </a:r>
          </a:p>
          <a:p>
            <a:pPr marL="233362" lvl="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i="1" dirty="0"/>
              <a:t>Teen males who live with fathers are less likely to carry guns &amp; deal drugs</a:t>
            </a:r>
          </a:p>
          <a:p>
            <a:pPr marL="233362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050" i="1" dirty="0" smtClean="0"/>
              <a:t>Reduced sibling discord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0A9DF4-101C-4A9F-9DDF-18D0682C9A2B}"/>
              </a:ext>
            </a:extLst>
          </p:cNvPr>
          <p:cNvSpPr/>
          <p:nvPr/>
        </p:nvSpPr>
        <p:spPr>
          <a:xfrm>
            <a:off x="7534572" y="4738283"/>
            <a:ext cx="3168351" cy="1235466"/>
          </a:xfrm>
          <a:prstGeom prst="rect">
            <a:avLst/>
          </a:prstGeom>
          <a:ln w="12700">
            <a:solidFill>
              <a:srgbClr val="A6C44B"/>
            </a:solidFill>
          </a:ln>
        </p:spPr>
        <p:txBody>
          <a:bodyPr wrap="square" lIns="0" tIns="0" rIns="0" bIns="0" anchor="t">
            <a:spAutoFit/>
          </a:bodyPr>
          <a:lstStyle/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IN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marL="171450" indent="-55563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Earlier access to services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Improves quality of care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Improves clinical outcomes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Increases satisfaction of staff in their careers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Improves data collection (quantity &amp; quality)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Improves client satisfaction with care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More successful involvement in care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IN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IN" sz="400" dirty="0">
              <a:solidFill>
                <a:schemeClr val="tx1">
                  <a:lumMod val="65000"/>
                  <a:lumOff val="35000"/>
                </a:schemeClr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328B16-45D8-4F17-B894-1C37C118E8EC}"/>
              </a:ext>
            </a:extLst>
          </p:cNvPr>
          <p:cNvSpPr/>
          <p:nvPr/>
        </p:nvSpPr>
        <p:spPr>
          <a:xfrm>
            <a:off x="1197868" y="4302010"/>
            <a:ext cx="2664296" cy="1675843"/>
          </a:xfrm>
          <a:prstGeom prst="rect">
            <a:avLst/>
          </a:prstGeom>
          <a:ln w="12700">
            <a:solidFill>
              <a:srgbClr val="26904D"/>
            </a:solidFill>
          </a:ln>
        </p:spPr>
        <p:txBody>
          <a:bodyPr wrap="square" lIns="0" tIns="0" rIns="0" bIns="0" anchor="t">
            <a:spAutoFit/>
          </a:bodyPr>
          <a:lstStyle/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IN" sz="400" dirty="0" smtClean="0">
              <a:solidFill>
                <a:srgbClr val="000000"/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IN" sz="400" dirty="0" smtClean="0">
              <a:solidFill>
                <a:srgbClr val="000000"/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Increases enrolment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Improves coordination of care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Strengthens engagement in</a:t>
            </a:r>
          </a:p>
          <a:p>
            <a:pPr marL="287338" indent="-176213">
              <a:lnSpc>
                <a:spcPct val="90000"/>
              </a:lnSpc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     treatment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Permits better stewardship of </a:t>
            </a:r>
          </a:p>
          <a:p>
            <a:pPr marL="112712">
              <a:lnSpc>
                <a:spcPct val="90000"/>
              </a:lnSpc>
            </a:pPr>
            <a:r>
              <a:rPr lang="en-IN" sz="1050" dirty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   resources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Produces return on investment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Provides for reinvestment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Yields better clinical outcomes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Improves quality of care</a:t>
            </a:r>
            <a:endParaRPr lang="en-IN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IN" sz="400" dirty="0">
              <a:solidFill>
                <a:schemeClr val="tx1">
                  <a:lumMod val="65000"/>
                  <a:lumOff val="35000"/>
                </a:schemeClr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328B16-45D8-4F17-B894-1C37C118E8EC}"/>
              </a:ext>
            </a:extLst>
          </p:cNvPr>
          <p:cNvSpPr/>
          <p:nvPr/>
        </p:nvSpPr>
        <p:spPr>
          <a:xfrm>
            <a:off x="483942" y="2852936"/>
            <a:ext cx="2736304" cy="1205715"/>
          </a:xfrm>
          <a:prstGeom prst="rect">
            <a:avLst/>
          </a:prstGeom>
          <a:ln w="12700">
            <a:solidFill>
              <a:srgbClr val="9F3895"/>
            </a:solidFill>
          </a:ln>
        </p:spPr>
        <p:txBody>
          <a:bodyPr wrap="square" lIns="0" tIns="0" rIns="0" bIns="0" anchor="t">
            <a:spAutoFit/>
          </a:bodyPr>
          <a:lstStyle/>
          <a:p>
            <a:pPr marL="285750" indent="-173038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IN" sz="400" dirty="0" smtClean="0">
              <a:solidFill>
                <a:srgbClr val="000000"/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marL="285750" indent="-173038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Improves community tenure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Citizens exercise participation/voice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Reduces disconnection from culture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Increases community awareness of children’s mental health issues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Improves ability to respond to community needs</a:t>
            </a:r>
          </a:p>
          <a:p>
            <a:pPr marL="285750" indent="-173038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IN" sz="400" dirty="0">
              <a:solidFill>
                <a:schemeClr val="tx1">
                  <a:lumMod val="65000"/>
                  <a:lumOff val="35000"/>
                </a:schemeClr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726929-824F-4CB9-9179-643C1A412155}"/>
              </a:ext>
            </a:extLst>
          </p:cNvPr>
          <p:cNvSpPr/>
          <p:nvPr/>
        </p:nvSpPr>
        <p:spPr>
          <a:xfrm>
            <a:off x="1080554" y="1436133"/>
            <a:ext cx="2808312" cy="1128771"/>
          </a:xfrm>
          <a:prstGeom prst="rect">
            <a:avLst/>
          </a:prstGeom>
          <a:ln w="12700">
            <a:solidFill>
              <a:srgbClr val="5B2672"/>
            </a:solidFill>
          </a:ln>
        </p:spPr>
        <p:txBody>
          <a:bodyPr wrap="square" lIns="0" tIns="0" rIns="0" bIns="0" anchor="t">
            <a:spAutoFit/>
          </a:bodyPr>
          <a:lstStyle/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IN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More effective  and efficient use of state and federal resources among systems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Reduced out of home placements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Shorter LOS in residential care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Self efficacy reduces over-reliance on services</a:t>
            </a:r>
          </a:p>
          <a:p>
            <a:pPr marL="171450" indent="-5556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IN" sz="1050" dirty="0" smtClean="0">
                <a:solidFill>
                  <a:srgbClr val="000000"/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rPr>
              <a:t>Improves data for decision making</a:t>
            </a:r>
            <a:endParaRPr lang="en-IN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IN" sz="400" dirty="0">
              <a:solidFill>
                <a:schemeClr val="tx1">
                  <a:lumMod val="65000"/>
                  <a:lumOff val="35000"/>
                </a:schemeClr>
              </a:solidFill>
              <a:latin typeface="Segoe UI 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9407" y="638132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Compiled by Pat Hunt, 2022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148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0CCFCB-7D64-4B22-ABA6-204286088781}"/>
              </a:ext>
            </a:extLst>
          </p:cNvPr>
          <p:cNvSpPr/>
          <p:nvPr/>
        </p:nvSpPr>
        <p:spPr>
          <a:xfrm>
            <a:off x="11439547" y="0"/>
            <a:ext cx="749278" cy="6858000"/>
          </a:xfrm>
          <a:custGeom>
            <a:avLst/>
            <a:gdLst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0 w 2952328"/>
              <a:gd name="connsiteY4" fmla="*/ 0 h 6858000"/>
              <a:gd name="connsiteX0" fmla="*/ 1527 w 2953855"/>
              <a:gd name="connsiteY0" fmla="*/ 0 h 6858000"/>
              <a:gd name="connsiteX1" fmla="*/ 2953855 w 2953855"/>
              <a:gd name="connsiteY1" fmla="*/ 0 h 6858000"/>
              <a:gd name="connsiteX2" fmla="*/ 2953855 w 2953855"/>
              <a:gd name="connsiteY2" fmla="*/ 6858000 h 6858000"/>
              <a:gd name="connsiteX3" fmla="*/ 1527 w 2953855"/>
              <a:gd name="connsiteY3" fmla="*/ 6858000 h 6858000"/>
              <a:gd name="connsiteX4" fmla="*/ 0 w 2953855"/>
              <a:gd name="connsiteY4" fmla="*/ 3421930 h 6858000"/>
              <a:gd name="connsiteX5" fmla="*/ 1527 w 2953855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780898 w 2952328"/>
              <a:gd name="connsiteY4" fmla="*/ 3431357 h 6858000"/>
              <a:gd name="connsiteX5" fmla="*/ 0 w 2952328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1091982 w 2952328"/>
              <a:gd name="connsiteY4" fmla="*/ 3421930 h 6858000"/>
              <a:gd name="connsiteX5" fmla="*/ 0 w 29523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28" h="6858000">
                <a:moveTo>
                  <a:pt x="0" y="0"/>
                </a:moveTo>
                <a:lnTo>
                  <a:pt x="2952328" y="0"/>
                </a:lnTo>
                <a:lnTo>
                  <a:pt x="2952328" y="6858000"/>
                </a:lnTo>
                <a:lnTo>
                  <a:pt x="0" y="6858000"/>
                </a:lnTo>
                <a:lnTo>
                  <a:pt x="1091982" y="342193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63500" dir="1080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8BC0B262-B2E5-44FE-A710-70501CEF1D20}"/>
              </a:ext>
            </a:extLst>
          </p:cNvPr>
          <p:cNvSpPr>
            <a:spLocks/>
          </p:cNvSpPr>
          <p:nvPr/>
        </p:nvSpPr>
        <p:spPr bwMode="auto">
          <a:xfrm rot="10800000">
            <a:off x="11439547" y="648991"/>
            <a:ext cx="749278" cy="1483865"/>
          </a:xfrm>
          <a:custGeom>
            <a:avLst/>
            <a:gdLst>
              <a:gd name="T0" fmla="*/ 0 w 105"/>
              <a:gd name="T1" fmla="*/ 0 h 210"/>
              <a:gd name="T2" fmla="*/ 105 w 105"/>
              <a:gd name="T3" fmla="*/ 105 h 210"/>
              <a:gd name="T4" fmla="*/ 0 w 105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210">
                <a:moveTo>
                  <a:pt x="0" y="0"/>
                </a:moveTo>
                <a:cubicBezTo>
                  <a:pt x="58" y="0"/>
                  <a:pt x="105" y="47"/>
                  <a:pt x="105" y="105"/>
                </a:cubicBezTo>
                <a:cubicBezTo>
                  <a:pt x="105" y="163"/>
                  <a:pt x="58" y="210"/>
                  <a:pt x="0" y="210"/>
                </a:cubicBezTo>
              </a:path>
            </a:pathLst>
          </a:custGeom>
          <a:noFill/>
          <a:ln w="1270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1D37B01B-7830-4556-80E6-F03A107E7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241" y="2167203"/>
            <a:ext cx="997796" cy="3266170"/>
          </a:xfrm>
          <a:prstGeom prst="rect">
            <a:avLst/>
          </a:prstGeom>
          <a:solidFill>
            <a:schemeClr val="accent2">
              <a:alpha val="29000"/>
            </a:schemeClr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3718148" y="211572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And -- what are we prepared to do about it?</a:t>
            </a:r>
            <a:endParaRPr lang="en-US" sz="3600" i="1" dirty="0">
              <a:solidFill>
                <a:srgbClr val="92D050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3772" y="116632"/>
            <a:ext cx="11521979" cy="6572473"/>
            <a:chOff x="333772" y="116632"/>
            <a:chExt cx="11521979" cy="6572473"/>
          </a:xfrm>
        </p:grpSpPr>
        <p:sp>
          <p:nvSpPr>
            <p:cNvPr id="9" name="TextBox 8"/>
            <p:cNvSpPr txBox="1"/>
            <p:nvPr/>
          </p:nvSpPr>
          <p:spPr>
            <a:xfrm>
              <a:off x="8038628" y="2863775"/>
              <a:ext cx="3384376" cy="1311128"/>
            </a:xfrm>
            <a:prstGeom prst="rect">
              <a:avLst/>
            </a:prstGeom>
            <a:noFill/>
            <a:ln w="12700">
              <a:solidFill>
                <a:srgbClr val="26904D"/>
              </a:solidFill>
            </a:ln>
          </p:spPr>
          <p:txBody>
            <a:bodyPr wrap="square" rtlCol="0">
              <a:spAutoFit/>
            </a:bodyPr>
            <a:lstStyle/>
            <a:p>
              <a:pPr marL="233362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Linkage to housing, employment and other necessities</a:t>
              </a:r>
              <a:endParaRPr lang="en-US" sz="1100" dirty="0"/>
            </a:p>
            <a:p>
              <a:pPr marL="233362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Information re insurance &amp; waiver applications</a:t>
              </a:r>
            </a:p>
            <a:p>
              <a:pPr marL="233362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Skills development</a:t>
              </a:r>
            </a:p>
            <a:p>
              <a:pPr marL="233362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Educational &amp; social supports</a:t>
              </a:r>
            </a:p>
            <a:p>
              <a:pPr marL="233362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Navigation through confusing systems/services</a:t>
              </a:r>
            </a:p>
            <a:p>
              <a:pPr marL="233362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Knowledge about education and court processes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9328B16-45D8-4F17-B894-1C37C118E8EC}"/>
                </a:ext>
              </a:extLst>
            </p:cNvPr>
            <p:cNvSpPr/>
            <p:nvPr/>
          </p:nvSpPr>
          <p:spPr>
            <a:xfrm>
              <a:off x="333772" y="2836093"/>
              <a:ext cx="2952328" cy="1384995"/>
            </a:xfrm>
            <a:prstGeom prst="rect">
              <a:avLst/>
            </a:prstGeom>
            <a:ln w="12700">
              <a:solidFill>
                <a:srgbClr val="9F3895"/>
              </a:solidFill>
            </a:ln>
          </p:spPr>
          <p:txBody>
            <a:bodyPr wrap="square" lIns="0" tIns="0" rIns="0" bIns="0" anchor="t">
              <a:spAutoFit/>
            </a:bodyPr>
            <a:lstStyle/>
            <a:p>
              <a:pPr marL="285750" indent="-173038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IN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  <a:p>
              <a:pPr marL="285750" indent="-173038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IN" sz="400" dirty="0" smtClean="0"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  <a:p>
              <a:pPr marL="284162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Link others to community resources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Coordinate  community &amp; cultural discovery events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Engage the community in mental health events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Resource development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Welcome back to community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Impact community culture &amp; biases</a:t>
              </a:r>
              <a:endParaRPr lang="en-IN" sz="1200" dirty="0" smtClean="0"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  <a:p>
              <a:pPr marL="285750" indent="-173038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IN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3286099" y="2912924"/>
              <a:ext cx="1512169" cy="1189094"/>
              <a:chOff x="2854052" y="2589403"/>
              <a:chExt cx="2016224" cy="1585461"/>
            </a:xfrm>
          </p:grpSpPr>
          <p:sp>
            <p:nvSpPr>
              <p:cNvPr id="45" name="Rectangle: Rounded Corners 4">
                <a:extLst>
                  <a:ext uri="{FF2B5EF4-FFF2-40B4-BE49-F238E27FC236}">
                    <a16:creationId xmlns:a16="http://schemas.microsoft.com/office/drawing/2014/main" id="{A3011E2E-2E6E-41DB-B0C3-355CF3F8A5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26060" y="2589403"/>
                <a:ext cx="1865248" cy="1585461"/>
              </a:xfrm>
              <a:prstGeom prst="roundRect">
                <a:avLst>
                  <a:gd name="adj" fmla="val 11963"/>
                </a:avLst>
              </a:prstGeom>
              <a:solidFill>
                <a:srgbClr val="9F3895"/>
              </a:soli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854052" y="3151301"/>
                <a:ext cx="201622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Community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3934171" y="4221088"/>
              <a:ext cx="1512169" cy="1189094"/>
              <a:chOff x="3286100" y="4365104"/>
              <a:chExt cx="2016224" cy="1585461"/>
            </a:xfrm>
          </p:grpSpPr>
          <p:sp>
            <p:nvSpPr>
              <p:cNvPr id="34" name="Rectangle: Rounded Corners 2">
                <a:extLst>
                  <a:ext uri="{FF2B5EF4-FFF2-40B4-BE49-F238E27FC236}">
                    <a16:creationId xmlns:a16="http://schemas.microsoft.com/office/drawing/2014/main" id="{903B352B-8FA5-4DC3-A2FF-0F9D00DA4E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61588" y="4365104"/>
                <a:ext cx="1865248" cy="1585461"/>
              </a:xfrm>
              <a:prstGeom prst="roundRect">
                <a:avLst>
                  <a:gd name="adj" fmla="val 11963"/>
                </a:avLst>
              </a:prstGeom>
              <a:solidFill>
                <a:srgbClr val="26904D"/>
              </a:soli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286100" y="4742337"/>
                <a:ext cx="2016224" cy="861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Managed Care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6022404" y="1591834"/>
              <a:ext cx="1512169" cy="1189094"/>
              <a:chOff x="5878388" y="764709"/>
              <a:chExt cx="2016224" cy="1585461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56C9EDF-4BD7-4A81-A82C-83BA34ED2D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53876" y="764709"/>
                <a:ext cx="1865248" cy="1585461"/>
              </a:xfrm>
              <a:prstGeom prst="roundRect">
                <a:avLst>
                  <a:gd name="adj" fmla="val 11963"/>
                </a:avLst>
              </a:prstGeom>
              <a:solidFill>
                <a:srgbClr val="137CC1"/>
              </a:soli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5878388" y="1294051"/>
                <a:ext cx="201622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Child/Youth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3934171" y="1591834"/>
              <a:ext cx="1512169" cy="1189094"/>
              <a:chOff x="3538685" y="1279891"/>
              <a:chExt cx="2016223" cy="1585461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03B352B-8FA5-4DC3-A2FF-0F9D00DA4E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14174" y="1279891"/>
                <a:ext cx="1865248" cy="1585461"/>
              </a:xfrm>
              <a:prstGeom prst="roundRect">
                <a:avLst>
                  <a:gd name="adj" fmla="val 11963"/>
                </a:avLst>
              </a:prstGeom>
              <a:solidFill>
                <a:srgbClr val="5B2672"/>
              </a:soli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538685" y="1718740"/>
                <a:ext cx="2016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System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83A7DD6-5218-464C-8F65-8589C463B973}"/>
                </a:ext>
              </a:extLst>
            </p:cNvPr>
            <p:cNvSpPr/>
            <p:nvPr/>
          </p:nvSpPr>
          <p:spPr>
            <a:xfrm>
              <a:off x="7578149" y="1630125"/>
              <a:ext cx="3528392" cy="1024896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  <p:txBody>
            <a:bodyPr wrap="square" lIns="0" tIns="0" rIns="0" bIns="0" anchor="t">
              <a:spAutoFit/>
            </a:bodyPr>
            <a:lstStyle/>
            <a:p>
              <a:pPr marL="233362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US" sz="400" dirty="0" smtClean="0"/>
            </a:p>
            <a:p>
              <a:pPr marL="231775" indent="-11588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Participate on planning teams</a:t>
              </a:r>
            </a:p>
            <a:p>
              <a:pPr marL="231775" indent="-11588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Establish connection to community resources</a:t>
              </a:r>
            </a:p>
            <a:p>
              <a:pPr marL="231775" indent="-11588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Link youth &amp; families to skill  &amp;  resiliency building activities</a:t>
              </a:r>
              <a:r>
                <a:rPr lang="en-US" sz="1100" dirty="0"/>
                <a:t> </a:t>
              </a:r>
              <a:endParaRPr lang="en-US" sz="1100" dirty="0" smtClean="0"/>
            </a:p>
            <a:p>
              <a:pPr marL="231775" indent="-11588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Identify or offer opportunities for social connections</a:t>
              </a:r>
            </a:p>
            <a:p>
              <a:pPr marL="231775" indent="-11588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Support the development of Life skills</a:t>
              </a:r>
            </a:p>
            <a:p>
              <a:pPr marL="233362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IN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4726929-824F-4CB9-9179-643C1A412155}"/>
                </a:ext>
              </a:extLst>
            </p:cNvPr>
            <p:cNvSpPr/>
            <p:nvPr/>
          </p:nvSpPr>
          <p:spPr>
            <a:xfrm>
              <a:off x="765820" y="1379325"/>
              <a:ext cx="3168352" cy="1384995"/>
            </a:xfrm>
            <a:prstGeom prst="rect">
              <a:avLst/>
            </a:prstGeom>
            <a:ln w="12700">
              <a:solidFill>
                <a:srgbClr val="5B2672"/>
              </a:solidFill>
            </a:ln>
          </p:spPr>
          <p:txBody>
            <a:bodyPr wrap="square" lIns="0" tIns="0" rIns="0" bIns="0" anchor="t">
              <a:spAutoFit/>
            </a:bodyPr>
            <a:lstStyle/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IN" sz="400" dirty="0" smtClean="0"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IN" sz="400" dirty="0" smtClean="0"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  <a:p>
              <a:pPr marL="171450" indent="-11430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Inform system decision makers re service needs and access to care experiences</a:t>
              </a:r>
            </a:p>
            <a:p>
              <a:pPr marL="171450" indent="-11430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Provide lived-expertise on policy committees</a:t>
              </a:r>
            </a:p>
            <a:p>
              <a:pPr marL="171450" indent="-11430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Gather &amp; provide data to inform procurement efforts, state planning, and the insurance industry</a:t>
              </a:r>
            </a:p>
            <a:p>
              <a:pPr marL="171450" indent="-11430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Collective experience informs legislative &amp; appropriations decisions</a:t>
              </a:r>
            </a:p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IN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B0A9DF4-101C-4A9F-9DDF-18D0682C9A2B}"/>
                </a:ext>
              </a:extLst>
            </p:cNvPr>
            <p:cNvSpPr/>
            <p:nvPr/>
          </p:nvSpPr>
          <p:spPr>
            <a:xfrm>
              <a:off x="7534572" y="4416358"/>
              <a:ext cx="3600400" cy="1367041"/>
            </a:xfrm>
            <a:prstGeom prst="rect">
              <a:avLst/>
            </a:prstGeom>
            <a:ln w="12700">
              <a:solidFill>
                <a:srgbClr val="A6C44B"/>
              </a:solidFill>
            </a:ln>
          </p:spPr>
          <p:txBody>
            <a:bodyPr wrap="square" lIns="0" tIns="0" rIns="0" bIns="0" anchor="t">
              <a:spAutoFit/>
            </a:bodyPr>
            <a:lstStyle/>
            <a:p>
              <a:pPr marL="288925" indent="-173038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endParaRPr lang="en-IN" sz="300" dirty="0" smtClean="0"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  <a:p>
              <a:pPr marL="288925" indent="-173038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Agency greeters, guides and perform intake functions</a:t>
              </a:r>
            </a:p>
            <a:p>
              <a:pPr marL="288925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Partners in care coordination dyad – including ICC</a:t>
              </a:r>
            </a:p>
            <a:p>
              <a:pPr marL="288925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Gathers client satisfaction with care data</a:t>
              </a:r>
            </a:p>
            <a:p>
              <a:pPr marL="288925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Gathers info through focus groups, surveys, etc.</a:t>
              </a:r>
            </a:p>
            <a:p>
              <a:pPr marL="288925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Supports follow up &amp; engagement</a:t>
              </a:r>
            </a:p>
            <a:p>
              <a:pPr marL="288925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 </a:t>
              </a: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Engagement pre, during &amp; post OOH</a:t>
              </a:r>
            </a:p>
            <a:p>
              <a:pPr marL="288925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 Performs ambulatory follow up functions</a:t>
              </a:r>
            </a:p>
            <a:p>
              <a:pPr marL="288925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 Members of crisis response teams</a:t>
              </a:r>
            </a:p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IN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4716369" y="2502671"/>
              <a:ext cx="1885949" cy="1887179"/>
              <a:chOff x="4716368" y="2154013"/>
              <a:chExt cx="2484612" cy="251623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716368" y="2154013"/>
                <a:ext cx="2484612" cy="2516239"/>
                <a:chOff x="4716368" y="2154013"/>
                <a:chExt cx="2469317" cy="2516239"/>
              </a:xfrm>
            </p:grpSpPr>
            <p:sp>
              <p:nvSpPr>
                <p:cNvPr id="20" name="Freeform 5">
                  <a:extLst>
                    <a:ext uri="{FF2B5EF4-FFF2-40B4-BE49-F238E27FC236}">
                      <a16:creationId xmlns:a16="http://schemas.microsoft.com/office/drawing/2014/main" id="{02AB198F-575C-4667-AE71-872A55D06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6368" y="2154014"/>
                  <a:ext cx="1184672" cy="1185862"/>
                </a:xfrm>
                <a:custGeom>
                  <a:avLst/>
                  <a:gdLst>
                    <a:gd name="T0" fmla="*/ 852 w 899"/>
                    <a:gd name="T1" fmla="*/ 1 h 900"/>
                    <a:gd name="T2" fmla="*/ 0 w 899"/>
                    <a:gd name="T3" fmla="*/ 855 h 900"/>
                    <a:gd name="T4" fmla="*/ 0 w 899"/>
                    <a:gd name="T5" fmla="*/ 857 h 900"/>
                    <a:gd name="T6" fmla="*/ 36 w 899"/>
                    <a:gd name="T7" fmla="*/ 900 h 900"/>
                    <a:gd name="T8" fmla="*/ 899 w 899"/>
                    <a:gd name="T9" fmla="*/ 900 h 900"/>
                    <a:gd name="T10" fmla="*/ 899 w 899"/>
                    <a:gd name="T11" fmla="*/ 43 h 900"/>
                    <a:gd name="T12" fmla="*/ 852 w 899"/>
                    <a:gd name="T13" fmla="*/ 1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9" h="900">
                      <a:moveTo>
                        <a:pt x="852" y="1"/>
                      </a:moveTo>
                      <a:cubicBezTo>
                        <a:pt x="401" y="46"/>
                        <a:pt x="43" y="405"/>
                        <a:pt x="0" y="855"/>
                      </a:cubicBezTo>
                      <a:cubicBezTo>
                        <a:pt x="0" y="856"/>
                        <a:pt x="0" y="857"/>
                        <a:pt x="0" y="857"/>
                      </a:cubicBezTo>
                      <a:cubicBezTo>
                        <a:pt x="0" y="889"/>
                        <a:pt x="21" y="898"/>
                        <a:pt x="36" y="900"/>
                      </a:cubicBezTo>
                      <a:cubicBezTo>
                        <a:pt x="899" y="900"/>
                        <a:pt x="899" y="900"/>
                        <a:pt x="899" y="900"/>
                      </a:cubicBezTo>
                      <a:cubicBezTo>
                        <a:pt x="899" y="43"/>
                        <a:pt x="899" y="43"/>
                        <a:pt x="899" y="43"/>
                      </a:cubicBezTo>
                      <a:cubicBezTo>
                        <a:pt x="898" y="1"/>
                        <a:pt x="860" y="0"/>
                        <a:pt x="852" y="1"/>
                      </a:cubicBezTo>
                      <a:close/>
                    </a:path>
                  </a:pathLst>
                </a:custGeom>
                <a:gradFill>
                  <a:gsLst>
                    <a:gs pos="38000">
                      <a:srgbClr val="52307C"/>
                    </a:gs>
                    <a:gs pos="57000">
                      <a:srgbClr val="572B77"/>
                    </a:gs>
                    <a:gs pos="0">
                      <a:srgbClr val="5B2672"/>
                    </a:gs>
                    <a:gs pos="100000">
                      <a:srgbClr val="9F389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381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1" name="Freeform 6">
                  <a:extLst>
                    <a:ext uri="{FF2B5EF4-FFF2-40B4-BE49-F238E27FC236}">
                      <a16:creationId xmlns:a16="http://schemas.microsoft.com/office/drawing/2014/main" id="{F33F2F63-CFDF-44E6-BBE9-5C316B174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1236" y="2154013"/>
                  <a:ext cx="1314449" cy="1249561"/>
                </a:xfrm>
                <a:custGeom>
                  <a:avLst/>
                  <a:gdLst>
                    <a:gd name="T0" fmla="*/ 48 w 900"/>
                    <a:gd name="T1" fmla="*/ 1 h 900"/>
                    <a:gd name="T2" fmla="*/ 900 w 900"/>
                    <a:gd name="T3" fmla="*/ 855 h 900"/>
                    <a:gd name="T4" fmla="*/ 899 w 900"/>
                    <a:gd name="T5" fmla="*/ 857 h 900"/>
                    <a:gd name="T6" fmla="*/ 863 w 900"/>
                    <a:gd name="T7" fmla="*/ 900 h 900"/>
                    <a:gd name="T8" fmla="*/ 0 w 900"/>
                    <a:gd name="T9" fmla="*/ 900 h 900"/>
                    <a:gd name="T10" fmla="*/ 0 w 900"/>
                    <a:gd name="T11" fmla="*/ 43 h 900"/>
                    <a:gd name="T12" fmla="*/ 48 w 900"/>
                    <a:gd name="T13" fmla="*/ 1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0" h="900">
                      <a:moveTo>
                        <a:pt x="48" y="1"/>
                      </a:moveTo>
                      <a:cubicBezTo>
                        <a:pt x="498" y="46"/>
                        <a:pt x="856" y="405"/>
                        <a:pt x="900" y="855"/>
                      </a:cubicBezTo>
                      <a:cubicBezTo>
                        <a:pt x="899" y="856"/>
                        <a:pt x="899" y="857"/>
                        <a:pt x="899" y="857"/>
                      </a:cubicBezTo>
                      <a:cubicBezTo>
                        <a:pt x="899" y="889"/>
                        <a:pt x="878" y="898"/>
                        <a:pt x="863" y="900"/>
                      </a:cubicBezTo>
                      <a:cubicBezTo>
                        <a:pt x="0" y="900"/>
                        <a:pt x="0" y="900"/>
                        <a:pt x="0" y="900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" y="1"/>
                        <a:pt x="40" y="0"/>
                        <a:pt x="48" y="1"/>
                      </a:cubicBezTo>
                      <a:close/>
                    </a:path>
                  </a:pathLst>
                </a:custGeom>
                <a:gradFill>
                  <a:gsLst>
                    <a:gs pos="9000">
                      <a:srgbClr val="5B2672"/>
                    </a:gs>
                    <a:gs pos="33000">
                      <a:schemeClr val="accent3"/>
                    </a:gs>
                    <a:gs pos="100000">
                      <a:srgbClr val="74D8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381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" name="Freeform 7">
                  <a:extLst>
                    <a:ext uri="{FF2B5EF4-FFF2-40B4-BE49-F238E27FC236}">
                      <a16:creationId xmlns:a16="http://schemas.microsoft.com/office/drawing/2014/main" id="{4413CB36-F3CD-4475-8886-71DF28520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0396" y="3284984"/>
                  <a:ext cx="1212464" cy="1379459"/>
                </a:xfrm>
                <a:custGeom>
                  <a:avLst/>
                  <a:gdLst>
                    <a:gd name="T0" fmla="*/ 48 w 900"/>
                    <a:gd name="T1" fmla="*/ 899 h 899"/>
                    <a:gd name="T2" fmla="*/ 900 w 900"/>
                    <a:gd name="T3" fmla="*/ 44 h 899"/>
                    <a:gd name="T4" fmla="*/ 899 w 900"/>
                    <a:gd name="T5" fmla="*/ 43 h 899"/>
                    <a:gd name="T6" fmla="*/ 863 w 900"/>
                    <a:gd name="T7" fmla="*/ 0 h 899"/>
                    <a:gd name="T8" fmla="*/ 0 w 900"/>
                    <a:gd name="T9" fmla="*/ 0 h 899"/>
                    <a:gd name="T10" fmla="*/ 0 w 900"/>
                    <a:gd name="T11" fmla="*/ 857 h 899"/>
                    <a:gd name="T12" fmla="*/ 48 w 900"/>
                    <a:gd name="T13" fmla="*/ 899 h 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0" h="899">
                      <a:moveTo>
                        <a:pt x="48" y="899"/>
                      </a:moveTo>
                      <a:cubicBezTo>
                        <a:pt x="498" y="854"/>
                        <a:pt x="856" y="495"/>
                        <a:pt x="900" y="44"/>
                      </a:cubicBezTo>
                      <a:cubicBezTo>
                        <a:pt x="899" y="44"/>
                        <a:pt x="899" y="43"/>
                        <a:pt x="899" y="43"/>
                      </a:cubicBezTo>
                      <a:cubicBezTo>
                        <a:pt x="899" y="11"/>
                        <a:pt x="878" y="2"/>
                        <a:pt x="86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57"/>
                        <a:pt x="0" y="857"/>
                        <a:pt x="0" y="857"/>
                      </a:cubicBezTo>
                      <a:cubicBezTo>
                        <a:pt x="1" y="899"/>
                        <a:pt x="40" y="899"/>
                        <a:pt x="48" y="89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4000">
                      <a:srgbClr val="A6C44B"/>
                    </a:gs>
                    <a:gs pos="79000">
                      <a:srgbClr val="74D8E2"/>
                    </a:gs>
                  </a:gsLst>
                  <a:lin ang="189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381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3" name="Freeform 8">
                  <a:extLst>
                    <a:ext uri="{FF2B5EF4-FFF2-40B4-BE49-F238E27FC236}">
                      <a16:creationId xmlns:a16="http://schemas.microsoft.com/office/drawing/2014/main" id="{ECF79B7D-8997-495B-ADE8-37F068D00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6260" y="3284984"/>
                  <a:ext cx="1234028" cy="1385268"/>
                </a:xfrm>
                <a:custGeom>
                  <a:avLst/>
                  <a:gdLst>
                    <a:gd name="T0" fmla="*/ 852 w 899"/>
                    <a:gd name="T1" fmla="*/ 899 h 899"/>
                    <a:gd name="T2" fmla="*/ 0 w 899"/>
                    <a:gd name="T3" fmla="*/ 44 h 899"/>
                    <a:gd name="T4" fmla="*/ 0 w 899"/>
                    <a:gd name="T5" fmla="*/ 43 h 899"/>
                    <a:gd name="T6" fmla="*/ 36 w 899"/>
                    <a:gd name="T7" fmla="*/ 0 h 899"/>
                    <a:gd name="T8" fmla="*/ 899 w 899"/>
                    <a:gd name="T9" fmla="*/ 0 h 899"/>
                    <a:gd name="T10" fmla="*/ 899 w 899"/>
                    <a:gd name="T11" fmla="*/ 857 h 899"/>
                    <a:gd name="T12" fmla="*/ 852 w 899"/>
                    <a:gd name="T13" fmla="*/ 899 h 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9" h="899">
                      <a:moveTo>
                        <a:pt x="852" y="899"/>
                      </a:moveTo>
                      <a:cubicBezTo>
                        <a:pt x="401" y="854"/>
                        <a:pt x="43" y="495"/>
                        <a:pt x="0" y="44"/>
                      </a:cubicBezTo>
                      <a:cubicBezTo>
                        <a:pt x="0" y="44"/>
                        <a:pt x="0" y="43"/>
                        <a:pt x="0" y="43"/>
                      </a:cubicBezTo>
                      <a:cubicBezTo>
                        <a:pt x="0" y="11"/>
                        <a:pt x="21" y="2"/>
                        <a:pt x="36" y="0"/>
                      </a:cubicBezTo>
                      <a:cubicBezTo>
                        <a:pt x="899" y="0"/>
                        <a:pt x="899" y="0"/>
                        <a:pt x="899" y="0"/>
                      </a:cubicBezTo>
                      <a:cubicBezTo>
                        <a:pt x="899" y="857"/>
                        <a:pt x="899" y="857"/>
                        <a:pt x="899" y="857"/>
                      </a:cubicBezTo>
                      <a:cubicBezTo>
                        <a:pt x="898" y="899"/>
                        <a:pt x="860" y="899"/>
                        <a:pt x="852" y="899"/>
                      </a:cubicBezTo>
                      <a:close/>
                    </a:path>
                  </a:pathLst>
                </a:custGeom>
                <a:gradFill>
                  <a:gsLst>
                    <a:gs pos="16000">
                      <a:srgbClr val="A6C44B"/>
                    </a:gs>
                    <a:gs pos="33000">
                      <a:srgbClr val="26904D"/>
                    </a:gs>
                    <a:gs pos="97000">
                      <a:srgbClr val="9F3895"/>
                    </a:gs>
                  </a:gsLst>
                  <a:lin ang="135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381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5043083" y="2496541"/>
                <a:ext cx="1831182" cy="1831182"/>
                <a:chOff x="4873624" y="2264607"/>
                <a:chExt cx="2441576" cy="2441576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2C8C2B9-4FA6-4974-81FE-4957601DA84B}"/>
                    </a:ext>
                  </a:extLst>
                </p:cNvPr>
                <p:cNvSpPr/>
                <p:nvPr/>
              </p:nvSpPr>
              <p:spPr>
                <a:xfrm>
                  <a:off x="4873624" y="2264607"/>
                  <a:ext cx="2441576" cy="24415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9F3895"/>
                  </a:solidFill>
                </a:ln>
                <a:effectLst>
                  <a:outerShdw blurRad="381000" dist="190500" dir="2700000" algn="tl" rotWithShape="0">
                    <a:prstClr val="black">
                      <a:alpha val="6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6CB5EB3-2792-452D-B7CC-0C935A134257}"/>
                    </a:ext>
                  </a:extLst>
                </p:cNvPr>
                <p:cNvSpPr txBox="1"/>
                <p:nvPr/>
              </p:nvSpPr>
              <p:spPr>
                <a:xfrm>
                  <a:off x="5115095" y="2422214"/>
                  <a:ext cx="1942376" cy="2079203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IN" sz="1400" dirty="0" smtClean="0">
                      <a:solidFill>
                        <a:srgbClr val="000000"/>
                      </a:solidFill>
                      <a:latin typeface="+mj-lt"/>
                    </a:rPr>
                    <a:t>Engaging Families Yields Positive Outcomes</a:t>
                  </a:r>
                  <a:endParaRPr lang="en-US" sz="1400" dirty="0">
                    <a:latin typeface="+mj-lt"/>
                  </a:endParaRPr>
                </a:p>
              </p:txBody>
            </p:sp>
          </p:grp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328B16-45D8-4F17-B894-1C37C118E8EC}"/>
                </a:ext>
              </a:extLst>
            </p:cNvPr>
            <p:cNvSpPr/>
            <p:nvPr/>
          </p:nvSpPr>
          <p:spPr>
            <a:xfrm>
              <a:off x="1053852" y="4420269"/>
              <a:ext cx="2880320" cy="1537344"/>
            </a:xfrm>
            <a:prstGeom prst="rect">
              <a:avLst/>
            </a:prstGeom>
            <a:ln w="12700">
              <a:solidFill>
                <a:srgbClr val="26904D"/>
              </a:solidFill>
            </a:ln>
          </p:spPr>
          <p:txBody>
            <a:bodyPr wrap="square" lIns="0" tIns="0" rIns="0" bIns="0" anchor="t">
              <a:spAutoFit/>
            </a:bodyPr>
            <a:lstStyle/>
            <a:p>
              <a:pPr marL="112712">
                <a:lnSpc>
                  <a:spcPct val="90000"/>
                </a:lnSpc>
              </a:pPr>
              <a:endParaRPr lang="en-IN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Inform medical necessity criteria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Outreach &amp; enrolment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Care coordination team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Ambulatory follow up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Support engagement in treatment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C0-Coordinate discharge planning &amp; influence continuity of care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Perform QA/QI functions</a:t>
              </a:r>
            </a:p>
            <a:p>
              <a:pPr marL="285750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IN" sz="1100" dirty="0" smtClean="0">
                  <a:latin typeface="Segoe UI "/>
                  <a:ea typeface="Open Sans" panose="020B0606030504020204" pitchFamily="34" charset="0"/>
                  <a:cs typeface="Segoe UI Light" panose="020B0502040204020203" pitchFamily="34" charset="0"/>
                </a:rPr>
                <a:t>Advise MCO re experience of care</a:t>
              </a:r>
            </a:p>
            <a:p>
              <a:pPr marL="285750" indent="-173038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IN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  <a:p>
              <a:pPr marL="285750" indent="-173038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endParaRPr lang="en-IN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"/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22404" y="4149080"/>
              <a:ext cx="1436679" cy="1189094"/>
              <a:chOff x="6385928" y="4713764"/>
              <a:chExt cx="1436679" cy="1189094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CF24030-7D30-4440-9A7A-CDBAF0B1B2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4799" y="4713764"/>
                <a:ext cx="1398936" cy="1189094"/>
              </a:xfrm>
              <a:prstGeom prst="roundRect">
                <a:avLst>
                  <a:gd name="adj" fmla="val 11963"/>
                </a:avLst>
              </a:prstGeom>
              <a:solidFill>
                <a:srgbClr val="A6C44B"/>
              </a:soli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385928" y="4857780"/>
                <a:ext cx="14366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Agency</a:t>
                </a:r>
              </a:p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or</a:t>
                </a:r>
              </a:p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Facility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6526460" y="2912924"/>
              <a:ext cx="1512169" cy="1189094"/>
              <a:chOff x="6927457" y="2564264"/>
              <a:chExt cx="2016224" cy="1585461"/>
            </a:xfrm>
          </p:grpSpPr>
          <p:sp>
            <p:nvSpPr>
              <p:cNvPr id="32" name="Rectangle: Rounded Corners 3">
                <a:extLst>
                  <a:ext uri="{FF2B5EF4-FFF2-40B4-BE49-F238E27FC236}">
                    <a16:creationId xmlns:a16="http://schemas.microsoft.com/office/drawing/2014/main" id="{056C9EDF-4BD7-4A81-A82C-83BA34ED2D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02945" y="2564264"/>
                <a:ext cx="1865248" cy="1585461"/>
              </a:xfrm>
              <a:prstGeom prst="roundRect">
                <a:avLst>
                  <a:gd name="adj" fmla="val 11963"/>
                </a:avLst>
              </a:prstGeom>
              <a:gradFill flip="none" rotWithShape="1">
                <a:gsLst>
                  <a:gs pos="42000">
                    <a:srgbClr val="74D8E2"/>
                  </a:gs>
                  <a:gs pos="58000">
                    <a:srgbClr val="137CC1"/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27457" y="3126162"/>
                <a:ext cx="201622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Family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053852" y="116632"/>
              <a:ext cx="10153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Translating the Outcomes to the Roles &amp; Functions </a:t>
              </a:r>
            </a:p>
            <a:p>
              <a:pPr algn="ctr"/>
              <a:r>
                <a:rPr lang="en-US" sz="2000" dirty="0" smtClean="0"/>
                <a:t>Of Families &amp; Family Organizations</a:t>
              </a:r>
              <a:endParaRPr lang="en-US" sz="2000" dirty="0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834" y="5861816"/>
              <a:ext cx="1735157" cy="45028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759407" y="6381328"/>
              <a:ext cx="3096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Compiled by Pat Hunt, 2022</a:t>
              </a:r>
              <a:endParaRPr lang="en-US" sz="1400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5820" y="836712"/>
            <a:ext cx="1094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Training</a:t>
            </a:r>
            <a:r>
              <a:rPr lang="en-US" sz="2000" dirty="0" smtClean="0"/>
              <a:t>			</a:t>
            </a:r>
            <a:r>
              <a:rPr lang="en-US" sz="2000" b="1" dirty="0" smtClean="0">
                <a:solidFill>
                  <a:srgbClr val="9F3895"/>
                </a:solidFill>
              </a:rPr>
              <a:t>Consultation</a:t>
            </a:r>
            <a:r>
              <a:rPr lang="en-US" sz="2000" dirty="0" smtClean="0"/>
              <a:t>			</a:t>
            </a:r>
            <a:r>
              <a:rPr lang="en-US" sz="2000" b="1" dirty="0" smtClean="0">
                <a:solidFill>
                  <a:srgbClr val="137CC1"/>
                </a:solidFill>
              </a:rPr>
              <a:t>Capacity Building</a:t>
            </a:r>
            <a:endParaRPr lang="en-US" sz="2000" b="1" dirty="0">
              <a:solidFill>
                <a:srgbClr val="137C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0CCFCB-7D64-4B22-ABA6-204286088781}"/>
              </a:ext>
            </a:extLst>
          </p:cNvPr>
          <p:cNvSpPr/>
          <p:nvPr/>
        </p:nvSpPr>
        <p:spPr>
          <a:xfrm>
            <a:off x="11439547" y="0"/>
            <a:ext cx="749278" cy="6858000"/>
          </a:xfrm>
          <a:custGeom>
            <a:avLst/>
            <a:gdLst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0 w 2952328"/>
              <a:gd name="connsiteY4" fmla="*/ 0 h 6858000"/>
              <a:gd name="connsiteX0" fmla="*/ 1527 w 2953855"/>
              <a:gd name="connsiteY0" fmla="*/ 0 h 6858000"/>
              <a:gd name="connsiteX1" fmla="*/ 2953855 w 2953855"/>
              <a:gd name="connsiteY1" fmla="*/ 0 h 6858000"/>
              <a:gd name="connsiteX2" fmla="*/ 2953855 w 2953855"/>
              <a:gd name="connsiteY2" fmla="*/ 6858000 h 6858000"/>
              <a:gd name="connsiteX3" fmla="*/ 1527 w 2953855"/>
              <a:gd name="connsiteY3" fmla="*/ 6858000 h 6858000"/>
              <a:gd name="connsiteX4" fmla="*/ 0 w 2953855"/>
              <a:gd name="connsiteY4" fmla="*/ 3421930 h 6858000"/>
              <a:gd name="connsiteX5" fmla="*/ 1527 w 2953855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780898 w 2952328"/>
              <a:gd name="connsiteY4" fmla="*/ 3431357 h 6858000"/>
              <a:gd name="connsiteX5" fmla="*/ 0 w 2952328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1091982 w 2952328"/>
              <a:gd name="connsiteY4" fmla="*/ 3421930 h 6858000"/>
              <a:gd name="connsiteX5" fmla="*/ 0 w 29523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28" h="6858000">
                <a:moveTo>
                  <a:pt x="0" y="0"/>
                </a:moveTo>
                <a:lnTo>
                  <a:pt x="2952328" y="0"/>
                </a:lnTo>
                <a:lnTo>
                  <a:pt x="2952328" y="6858000"/>
                </a:lnTo>
                <a:lnTo>
                  <a:pt x="0" y="6858000"/>
                </a:lnTo>
                <a:lnTo>
                  <a:pt x="1091982" y="342193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63500" dir="1080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8BC0B262-B2E5-44FE-A710-70501CEF1D20}"/>
              </a:ext>
            </a:extLst>
          </p:cNvPr>
          <p:cNvSpPr>
            <a:spLocks/>
          </p:cNvSpPr>
          <p:nvPr/>
        </p:nvSpPr>
        <p:spPr bwMode="auto">
          <a:xfrm rot="10800000">
            <a:off x="11439547" y="648991"/>
            <a:ext cx="749278" cy="1483865"/>
          </a:xfrm>
          <a:custGeom>
            <a:avLst/>
            <a:gdLst>
              <a:gd name="T0" fmla="*/ 0 w 105"/>
              <a:gd name="T1" fmla="*/ 0 h 210"/>
              <a:gd name="T2" fmla="*/ 105 w 105"/>
              <a:gd name="T3" fmla="*/ 105 h 210"/>
              <a:gd name="T4" fmla="*/ 0 w 105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210">
                <a:moveTo>
                  <a:pt x="0" y="0"/>
                </a:moveTo>
                <a:cubicBezTo>
                  <a:pt x="58" y="0"/>
                  <a:pt x="105" y="47"/>
                  <a:pt x="105" y="105"/>
                </a:cubicBezTo>
                <a:cubicBezTo>
                  <a:pt x="105" y="163"/>
                  <a:pt x="58" y="210"/>
                  <a:pt x="0" y="210"/>
                </a:cubicBezTo>
              </a:path>
            </a:pathLst>
          </a:custGeom>
          <a:noFill/>
          <a:ln w="1270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526" y="62901"/>
            <a:ext cx="10969943" cy="711081"/>
          </a:xfrm>
        </p:spPr>
        <p:txBody>
          <a:bodyPr/>
          <a:lstStyle/>
          <a:p>
            <a:r>
              <a:rPr lang="en-US" dirty="0" smtClean="0"/>
              <a:t>--- a few possibilities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1688" y="924170"/>
            <a:ext cx="11245612" cy="5530935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5B2672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3000" dirty="0" smtClean="0"/>
              <a:t>Fund a statewide family-run organization in each state with $500,000 per year</a:t>
            </a:r>
          </a:p>
          <a:p>
            <a:pPr lvl="1">
              <a:buClr>
                <a:srgbClr val="5B2672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The budget includes $70,000 to purchase the consultation they want from where they want</a:t>
            </a:r>
          </a:p>
          <a:p>
            <a:pPr lvl="1">
              <a:buClr>
                <a:srgbClr val="5B2672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Support a readiness review of the org capacity and the infrastructure development needed by FROs</a:t>
            </a:r>
          </a:p>
          <a:p>
            <a:pPr>
              <a:buClr>
                <a:srgbClr val="5B2672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en-US" sz="3000" dirty="0" smtClean="0"/>
              <a:t>Revise requirements of CCBHCs to demonstrate the value of lived experience throughout their work </a:t>
            </a:r>
            <a:r>
              <a:rPr lang="en-US" sz="2600" dirty="0" smtClean="0"/>
              <a:t>(including contracting with family networks that can develop capacity) </a:t>
            </a:r>
          </a:p>
          <a:p>
            <a:pPr>
              <a:buClr>
                <a:srgbClr val="5B2672"/>
              </a:buClr>
              <a:buFont typeface="Wingdings" panose="05000000000000000000" pitchFamily="2" charset="2"/>
              <a:buChar char="Ø"/>
            </a:pPr>
            <a:r>
              <a:rPr lang="en-US" sz="3000" dirty="0" smtClean="0"/>
              <a:t>Revise CMHI-SOC</a:t>
            </a:r>
          </a:p>
          <a:p>
            <a:pPr lvl="1">
              <a:buClr>
                <a:srgbClr val="5B2672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Reinstitute lead family roles in SOC and include them as members of executive teams</a:t>
            </a:r>
          </a:p>
          <a:p>
            <a:pPr lvl="1">
              <a:buClr>
                <a:srgbClr val="5B2672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Reinvest in a rigorous evaluation of the ‘programs’</a:t>
            </a:r>
          </a:p>
          <a:p>
            <a:pPr lvl="1">
              <a:buClr>
                <a:srgbClr val="5B2672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Request a  </a:t>
            </a:r>
            <a:r>
              <a:rPr lang="en-US" sz="2400" dirty="0"/>
              <a:t>Government Accountability Office (GAO) study </a:t>
            </a:r>
            <a:r>
              <a:rPr lang="en-US" sz="2400" dirty="0" smtClean="0"/>
              <a:t>of CMHI</a:t>
            </a:r>
          </a:p>
          <a:p>
            <a:pPr lvl="1">
              <a:buClr>
                <a:srgbClr val="5B2672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R</a:t>
            </a:r>
            <a:r>
              <a:rPr lang="en-US" sz="2400" dirty="0" smtClean="0"/>
              <a:t>ealize </a:t>
            </a:r>
            <a:r>
              <a:rPr lang="en-US" sz="2400" dirty="0"/>
              <a:t>the original vision of the DEMONSTRATION </a:t>
            </a:r>
            <a:r>
              <a:rPr lang="en-US" sz="2400" dirty="0" smtClean="0"/>
              <a:t>PROJECT</a:t>
            </a:r>
          </a:p>
          <a:p>
            <a:pPr>
              <a:buClr>
                <a:srgbClr val="5B267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3000" dirty="0" smtClean="0"/>
              <a:t>Support current policy efforts and identify new ones (e.g. Reentry Act)</a:t>
            </a:r>
          </a:p>
          <a:p>
            <a:pPr>
              <a:buClr>
                <a:srgbClr val="5B2672"/>
              </a:buClr>
              <a:buFont typeface="Wingdings" panose="05000000000000000000" pitchFamily="2" charset="2"/>
              <a:buChar char="Ø"/>
            </a:pPr>
            <a:r>
              <a:rPr lang="en-US" sz="3000" dirty="0" smtClean="0"/>
              <a:t>Identify opportunities &amp; advance partnerships among families and practitioners in the field (Parent-Professional partnership development)</a:t>
            </a:r>
          </a:p>
        </p:txBody>
      </p:sp>
    </p:spTree>
    <p:extLst>
      <p:ext uri="{BB962C8B-B14F-4D97-AF65-F5344CB8AC3E}">
        <p14:creationId xmlns:p14="http://schemas.microsoft.com/office/powerpoint/2010/main" val="23709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0CCFCB-7D64-4B22-ABA6-204286088781}"/>
              </a:ext>
            </a:extLst>
          </p:cNvPr>
          <p:cNvSpPr/>
          <p:nvPr/>
        </p:nvSpPr>
        <p:spPr>
          <a:xfrm>
            <a:off x="11439547" y="0"/>
            <a:ext cx="749278" cy="6858000"/>
          </a:xfrm>
          <a:custGeom>
            <a:avLst/>
            <a:gdLst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0 w 2952328"/>
              <a:gd name="connsiteY4" fmla="*/ 0 h 6858000"/>
              <a:gd name="connsiteX0" fmla="*/ 1527 w 2953855"/>
              <a:gd name="connsiteY0" fmla="*/ 0 h 6858000"/>
              <a:gd name="connsiteX1" fmla="*/ 2953855 w 2953855"/>
              <a:gd name="connsiteY1" fmla="*/ 0 h 6858000"/>
              <a:gd name="connsiteX2" fmla="*/ 2953855 w 2953855"/>
              <a:gd name="connsiteY2" fmla="*/ 6858000 h 6858000"/>
              <a:gd name="connsiteX3" fmla="*/ 1527 w 2953855"/>
              <a:gd name="connsiteY3" fmla="*/ 6858000 h 6858000"/>
              <a:gd name="connsiteX4" fmla="*/ 0 w 2953855"/>
              <a:gd name="connsiteY4" fmla="*/ 3421930 h 6858000"/>
              <a:gd name="connsiteX5" fmla="*/ 1527 w 2953855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780898 w 2952328"/>
              <a:gd name="connsiteY4" fmla="*/ 3431357 h 6858000"/>
              <a:gd name="connsiteX5" fmla="*/ 0 w 2952328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1091982 w 2952328"/>
              <a:gd name="connsiteY4" fmla="*/ 3421930 h 6858000"/>
              <a:gd name="connsiteX5" fmla="*/ 0 w 29523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28" h="6858000">
                <a:moveTo>
                  <a:pt x="0" y="0"/>
                </a:moveTo>
                <a:lnTo>
                  <a:pt x="2952328" y="0"/>
                </a:lnTo>
                <a:lnTo>
                  <a:pt x="2952328" y="6858000"/>
                </a:lnTo>
                <a:lnTo>
                  <a:pt x="0" y="6858000"/>
                </a:lnTo>
                <a:lnTo>
                  <a:pt x="1091982" y="342193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63500" dir="1080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8BC0B262-B2E5-44FE-A710-70501CEF1D20}"/>
              </a:ext>
            </a:extLst>
          </p:cNvPr>
          <p:cNvSpPr>
            <a:spLocks/>
          </p:cNvSpPr>
          <p:nvPr/>
        </p:nvSpPr>
        <p:spPr bwMode="auto">
          <a:xfrm rot="10800000">
            <a:off x="11439547" y="648991"/>
            <a:ext cx="749278" cy="1483865"/>
          </a:xfrm>
          <a:custGeom>
            <a:avLst/>
            <a:gdLst>
              <a:gd name="T0" fmla="*/ 0 w 105"/>
              <a:gd name="T1" fmla="*/ 0 h 210"/>
              <a:gd name="T2" fmla="*/ 105 w 105"/>
              <a:gd name="T3" fmla="*/ 105 h 210"/>
              <a:gd name="T4" fmla="*/ 0 w 105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210">
                <a:moveTo>
                  <a:pt x="0" y="0"/>
                </a:moveTo>
                <a:cubicBezTo>
                  <a:pt x="58" y="0"/>
                  <a:pt x="105" y="47"/>
                  <a:pt x="105" y="105"/>
                </a:cubicBezTo>
                <a:cubicBezTo>
                  <a:pt x="105" y="163"/>
                  <a:pt x="58" y="210"/>
                  <a:pt x="0" y="210"/>
                </a:cubicBezTo>
              </a:path>
            </a:pathLst>
          </a:custGeom>
          <a:noFill/>
          <a:ln w="1270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22" y="117441"/>
            <a:ext cx="10969943" cy="711081"/>
          </a:xfrm>
        </p:spPr>
        <p:txBody>
          <a:bodyPr/>
          <a:lstStyle/>
          <a:p>
            <a:r>
              <a:rPr lang="en-US" i="1" dirty="0" smtClean="0">
                <a:solidFill>
                  <a:srgbClr val="5B2672"/>
                </a:solidFill>
              </a:rPr>
              <a:t>Imagine  </a:t>
            </a:r>
            <a:endParaRPr lang="en-US" i="1" dirty="0">
              <a:solidFill>
                <a:srgbClr val="5B267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9761" y="1251247"/>
            <a:ext cx="9949467" cy="4987739"/>
          </a:xfrm>
        </p:spPr>
        <p:txBody>
          <a:bodyPr>
            <a:normAutofit/>
          </a:bodyPr>
          <a:lstStyle/>
          <a:p>
            <a:pPr marL="0" indent="0">
              <a:buClr>
                <a:srgbClr val="5B2672"/>
              </a:buClr>
              <a:buNone/>
            </a:pPr>
            <a:r>
              <a:rPr lang="en-US" sz="2800" dirty="0" smtClean="0"/>
              <a:t> </a:t>
            </a: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43974" y="1008530"/>
            <a:ext cx="936104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If children, youth, and families received a little bit of what I experienced on Tuesday- their lives would be changed. What did it take for me?  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Preparation ahead of time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Tracking my progress along the way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 warm welcome with a smile and the right questions asked of me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 bottle of cold water to replenish me and quench my thirst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 list of resources and a map of where to find them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Navigation and the lay of the land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 warm handoff, not a drop-off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 reminder that I am cared about – with contact info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Follow up to be sure I was settled in – and a quality question</a:t>
            </a:r>
          </a:p>
          <a:p>
            <a:pPr lvl="1" algn="ctr">
              <a:spcBef>
                <a:spcPts val="1200"/>
              </a:spcBef>
            </a:pPr>
            <a:r>
              <a:rPr lang="en-US" b="1" i="1" dirty="0" smtClean="0">
                <a:solidFill>
                  <a:srgbClr val="5B2672"/>
                </a:solidFill>
              </a:rPr>
              <a:t>Thank you Lisa Benner for all of your support!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980728"/>
            <a:ext cx="10369152" cy="542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i="1" dirty="0"/>
              <a:t>Positive outcomes are more likely to be achieved when family engagement is systemic, integrated and </a:t>
            </a:r>
            <a:r>
              <a:rPr lang="en-US" sz="1400" i="1" dirty="0" smtClean="0"/>
              <a:t>comprehensive</a:t>
            </a:r>
          </a:p>
          <a:p>
            <a:pPr defTabSz="914400">
              <a:spcBef>
                <a:spcPts val="600"/>
              </a:spcBef>
              <a:defRPr/>
            </a:pPr>
            <a:r>
              <a:rPr lang="en-US" sz="1400" b="1" i="1" dirty="0" smtClean="0"/>
              <a:t>Outcome specifically related to father involvement: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Improved achievement in school; Whitney</a:t>
            </a:r>
            <a:r>
              <a:rPr lang="en-US" sz="1400" dirty="0"/>
              <a:t>, S., </a:t>
            </a:r>
            <a:r>
              <a:rPr lang="en-US" sz="1400" dirty="0" err="1"/>
              <a:t>Prewett</a:t>
            </a:r>
            <a:r>
              <a:rPr lang="en-US" sz="1400" dirty="0"/>
              <a:t>, S. , Wang, </a:t>
            </a:r>
            <a:r>
              <a:rPr lang="en-US" sz="1400" dirty="0" err="1"/>
              <a:t>Ze</a:t>
            </a:r>
            <a:r>
              <a:rPr lang="en-US" sz="1400" dirty="0"/>
              <a:t>., and </a:t>
            </a:r>
            <a:r>
              <a:rPr lang="en-US" sz="1400" dirty="0" err="1"/>
              <a:t>Hargin</a:t>
            </a:r>
            <a:r>
              <a:rPr lang="en-US" sz="1400" dirty="0"/>
              <a:t>, C. (2017</a:t>
            </a:r>
            <a:r>
              <a:rPr lang="en-US" sz="14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Better overall emotional &amp; social </a:t>
            </a:r>
            <a:r>
              <a:rPr lang="en-US" sz="1400" dirty="0" smtClean="0"/>
              <a:t>wellbeing</a:t>
            </a:r>
            <a:r>
              <a:rPr lang="en-US" sz="1400" baseline="30000" dirty="0" smtClean="0"/>
              <a:t>;</a:t>
            </a:r>
            <a:r>
              <a:rPr lang="en-US" sz="1400" dirty="0" smtClean="0"/>
              <a:t> National </a:t>
            </a:r>
            <a:r>
              <a:rPr lang="en-US" sz="1400" dirty="0"/>
              <a:t>Fatherhood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Reduced likelihood for </a:t>
            </a:r>
            <a:r>
              <a:rPr lang="en-US" sz="1400" dirty="0" smtClean="0"/>
              <a:t>maltreatment</a:t>
            </a:r>
            <a:r>
              <a:rPr lang="en-US" sz="1400" dirty="0" smtClean="0">
                <a:solidFill>
                  <a:srgbClr val="137CC1"/>
                </a:solidFill>
              </a:rPr>
              <a:t>; </a:t>
            </a:r>
            <a:r>
              <a:rPr lang="en-US" sz="1400" dirty="0" err="1" smtClean="0"/>
              <a:t>Bendheim</a:t>
            </a:r>
            <a:r>
              <a:rPr lang="en-US" sz="1400" dirty="0" smtClean="0"/>
              <a:t>-Thomas </a:t>
            </a:r>
            <a:r>
              <a:rPr lang="en-US" sz="1400" dirty="0"/>
              <a:t>Center for Research on Child Wellbeing &amp; Social Indicators Survey Center (2010)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Less likely for teen </a:t>
            </a:r>
            <a:r>
              <a:rPr lang="en-US" sz="1400" dirty="0" smtClean="0"/>
              <a:t>pregnancy; Less </a:t>
            </a:r>
            <a:r>
              <a:rPr lang="en-US" sz="1400" dirty="0"/>
              <a:t>likely for incarceration as </a:t>
            </a:r>
            <a:r>
              <a:rPr lang="en-US" sz="1400" dirty="0" smtClean="0"/>
              <a:t>juveniles</a:t>
            </a:r>
            <a:r>
              <a:rPr lang="en-US" sz="1400" dirty="0" smtClean="0">
                <a:solidFill>
                  <a:srgbClr val="137CC1"/>
                </a:solidFill>
              </a:rPr>
              <a:t>; </a:t>
            </a:r>
            <a:r>
              <a:rPr lang="en-US" sz="1400" dirty="0" smtClean="0"/>
              <a:t>Source</a:t>
            </a:r>
            <a:r>
              <a:rPr lang="en-US" sz="1400" dirty="0"/>
              <a:t>: National Fatherhood Initiative® 2019. Father Facts: Eighth Edition. Germantown, MD: National Fatherhood Initiative®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Reduced infant </a:t>
            </a:r>
            <a:r>
              <a:rPr lang="en-US" sz="1400" dirty="0" smtClean="0"/>
              <a:t>mortality; .</a:t>
            </a:r>
            <a:r>
              <a:rPr lang="en-US" sz="1400" dirty="0" err="1"/>
              <a:t>Alio</a:t>
            </a:r>
            <a:r>
              <a:rPr lang="en-US" sz="1400" dirty="0"/>
              <a:t>, A.P., </a:t>
            </a:r>
            <a:r>
              <a:rPr lang="en-US" sz="1400" dirty="0" err="1"/>
              <a:t>Mbah</a:t>
            </a:r>
            <a:r>
              <a:rPr lang="en-US" sz="1400" dirty="0"/>
              <a:t>, A.K., </a:t>
            </a:r>
            <a:r>
              <a:rPr lang="en-US" sz="1400" dirty="0" err="1"/>
              <a:t>Kornosky</a:t>
            </a:r>
            <a:r>
              <a:rPr lang="en-US" sz="1400" dirty="0"/>
              <a:t>, J.L., Washington, D., Marty, P.J., &amp; </a:t>
            </a:r>
            <a:r>
              <a:rPr lang="en-US" sz="1400" dirty="0" err="1"/>
              <a:t>Salihu</a:t>
            </a:r>
            <a:r>
              <a:rPr lang="en-US" sz="1400" dirty="0"/>
              <a:t>, </a:t>
            </a:r>
            <a:r>
              <a:rPr lang="en-US" sz="1400" dirty="0" err="1"/>
              <a:t>H.m.</a:t>
            </a:r>
            <a:r>
              <a:rPr lang="en-US" sz="1400" dirty="0"/>
              <a:t> (2011)</a:t>
            </a:r>
          </a:p>
          <a:p>
            <a:pPr marL="346075" indent="-3460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Reduces parenting stress for </a:t>
            </a:r>
            <a:r>
              <a:rPr lang="en-US" sz="1400" dirty="0" smtClean="0"/>
              <a:t>mothers; Teen </a:t>
            </a:r>
            <a:r>
              <a:rPr lang="en-US" sz="1400" dirty="0"/>
              <a:t>males who live with fathers are less likely to carry guns &amp; deal </a:t>
            </a:r>
            <a:r>
              <a:rPr lang="en-US" sz="1400" dirty="0" smtClean="0"/>
              <a:t>drugs; Reduced </a:t>
            </a:r>
            <a:r>
              <a:rPr lang="en-US" sz="1400" dirty="0"/>
              <a:t>sibling </a:t>
            </a:r>
            <a:r>
              <a:rPr lang="en-US" sz="1400" dirty="0" smtClean="0"/>
              <a:t>discord:  National </a:t>
            </a:r>
            <a:r>
              <a:rPr lang="en-US" sz="1400" dirty="0"/>
              <a:t>Fatherhood Initiative  </a:t>
            </a:r>
            <a:r>
              <a:rPr lang="en-US" sz="1400" dirty="0">
                <a:hlinkClick r:id="rId2"/>
              </a:rPr>
              <a:t>https://www.fatherhood.org/</a:t>
            </a:r>
            <a:r>
              <a:rPr lang="en-US" sz="1400" dirty="0"/>
              <a:t>  </a:t>
            </a:r>
          </a:p>
          <a:p>
            <a:pPr defTabSz="914400">
              <a:spcBef>
                <a:spcPts val="600"/>
              </a:spcBef>
              <a:defRPr/>
            </a:pPr>
            <a:r>
              <a:rPr lang="en-US" sz="1400" b="1" i="1" dirty="0" smtClean="0"/>
              <a:t>Outcomes from engaging families</a:t>
            </a:r>
            <a:endParaRPr lang="en-US" sz="1400" b="1" i="1" dirty="0"/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Reported benefits of family engagement for children, youth and families are compelling (</a:t>
            </a:r>
            <a:r>
              <a:rPr lang="en-US" sz="1400" dirty="0" err="1"/>
              <a:t>Hoagwood</a:t>
            </a:r>
            <a:r>
              <a:rPr lang="en-US" sz="1400" dirty="0"/>
              <a:t>, 2005), and include items on this and the following slides: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Improved child and youth psychological adjustment, behavioral functioning and quality of life (</a:t>
            </a:r>
            <a:r>
              <a:rPr lang="en-US" sz="1400" dirty="0" err="1"/>
              <a:t>Bellin</a:t>
            </a:r>
            <a:r>
              <a:rPr lang="en-US" sz="1400" dirty="0"/>
              <a:t>, Osteen, Heffernan, Levy &amp; Snyder-Vogel, 2011; Law et al., 2003a)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Faster recovery process for mental health and addiction issues and reduced risk of mortality (Baker-</a:t>
            </a:r>
            <a:r>
              <a:rPr lang="en-US" sz="1400" dirty="0" err="1"/>
              <a:t>Ericzén</a:t>
            </a:r>
            <a:r>
              <a:rPr lang="en-US" sz="1400" dirty="0"/>
              <a:t>, Jenkins &amp; Brookman-Frazee, 2010; CAMH, 2004; </a:t>
            </a:r>
            <a:r>
              <a:rPr lang="en-US" sz="1400" dirty="0" err="1"/>
              <a:t>MacKean</a:t>
            </a:r>
            <a:r>
              <a:rPr lang="en-US" sz="1400" dirty="0"/>
              <a:t> et al., 2012; </a:t>
            </a:r>
            <a:r>
              <a:rPr lang="en-US" sz="1400" dirty="0" err="1"/>
              <a:t>Robst</a:t>
            </a:r>
            <a:r>
              <a:rPr lang="en-US" sz="1400" dirty="0"/>
              <a:t> et al., 2013)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Increased likelihood of medication compliance (CAMH, 2004; </a:t>
            </a:r>
            <a:r>
              <a:rPr lang="en-US" sz="1400" dirty="0" err="1"/>
              <a:t>MacKean</a:t>
            </a:r>
            <a:r>
              <a:rPr lang="en-US" sz="1400" dirty="0"/>
              <a:t> et al., 2012)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Improved child and family management skills and functioning, including improved family interactions and increased stability of the family’s living situation (</a:t>
            </a:r>
            <a:r>
              <a:rPr lang="en-US" sz="1400" dirty="0" err="1"/>
              <a:t>Hoagwood</a:t>
            </a:r>
            <a:r>
              <a:rPr lang="en-US" sz="1400" dirty="0"/>
              <a:t>, 2005; </a:t>
            </a:r>
            <a:r>
              <a:rPr lang="en-US" sz="1400" dirty="0" err="1"/>
              <a:t>MacKean</a:t>
            </a:r>
            <a:r>
              <a:rPr lang="en-US" sz="1400" dirty="0"/>
              <a:t> et al., 2012)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Enhanced psychological well-being among parents and decreased parenting stress (</a:t>
            </a:r>
            <a:r>
              <a:rPr lang="en-US" sz="1400" dirty="0" err="1"/>
              <a:t>Bellin</a:t>
            </a:r>
            <a:r>
              <a:rPr lang="en-US" sz="1400" dirty="0"/>
              <a:t> et al., 2011; Dempsey &amp; Keen, 2008; Law et al., 2003a; </a:t>
            </a:r>
            <a:r>
              <a:rPr lang="en-US" sz="1400" dirty="0" err="1"/>
              <a:t>MacKean</a:t>
            </a:r>
            <a:r>
              <a:rPr lang="en-US" sz="1400" dirty="0"/>
              <a:t> et al., 2012) </a:t>
            </a:r>
            <a:endParaRPr lang="en-US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85900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Shows  ----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594912" y="6206086"/>
            <a:ext cx="1260140" cy="246221"/>
            <a:chOff x="10594912" y="6206086"/>
            <a:chExt cx="1260140" cy="246221"/>
          </a:xfrm>
        </p:grpSpPr>
        <p:sp>
          <p:nvSpPr>
            <p:cNvPr id="7" name="TextBox 6"/>
            <p:cNvSpPr txBox="1"/>
            <p:nvPr/>
          </p:nvSpPr>
          <p:spPr>
            <a:xfrm>
              <a:off x="10594912" y="6206086"/>
              <a:ext cx="12601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hlinkClick r:id="rId3"/>
                </a:rPr>
                <a:t>www.fredla.org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702924" y="6206086"/>
              <a:ext cx="936104" cy="0"/>
            </a:xfrm>
            <a:prstGeom prst="line">
              <a:avLst/>
            </a:prstGeom>
            <a:ln w="12700">
              <a:solidFill>
                <a:srgbClr val="A6C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70" y="6407719"/>
            <a:ext cx="1735157" cy="4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830" y="733246"/>
            <a:ext cx="103691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Beyond its demonstrated benefits, family engagement is a practice with undeniable ethical relevance. Engaging family members in mental health care represents an example of citizen participation, defined as the right to “</a:t>
            </a:r>
            <a:r>
              <a:rPr lang="en-US" sz="1400" dirty="0" err="1"/>
              <a:t>deliberat</a:t>
            </a:r>
            <a:r>
              <a:rPr lang="en-US" sz="1400" dirty="0"/>
              <a:t>[e] on issues affecting one’s own life” (Fischer, 2000, p. 1), which is a fundamental element of democratic tradition (Ferreira et al., 2014). Indeed, having a voice and a role to play in decision-making that directly affects one’s own life is a defendable right (Ferreira et al., 2014).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Increased caregiver feelings of competence and self-efficacy (</a:t>
            </a:r>
            <a:r>
              <a:rPr lang="en-US" sz="1400" dirty="0" err="1"/>
              <a:t>Hoagwood</a:t>
            </a:r>
            <a:r>
              <a:rPr lang="en-US" sz="1400" dirty="0"/>
              <a:t>, 2005; Davidson, Wiens &amp; Anderson, 2010; Law et al., 2003a; Slaton, Cecil, Lambert, King &amp; Pearson, 2012; Smith, </a:t>
            </a:r>
            <a:r>
              <a:rPr lang="en-US" sz="1400" dirty="0" err="1"/>
              <a:t>Wohlstetter</a:t>
            </a:r>
            <a:r>
              <a:rPr lang="en-US" sz="1400" dirty="0"/>
              <a:t>, </a:t>
            </a:r>
            <a:r>
              <a:rPr lang="en-US" sz="1400" dirty="0" err="1"/>
              <a:t>Kuzin</a:t>
            </a:r>
            <a:r>
              <a:rPr lang="en-US" sz="1400" dirty="0"/>
              <a:t> &amp; De Pedro, 2011)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Reduced rates of relapse (CAMH, 2004; </a:t>
            </a:r>
            <a:r>
              <a:rPr lang="en-US" sz="1400" dirty="0" err="1"/>
              <a:t>MacKean</a:t>
            </a:r>
            <a:r>
              <a:rPr lang="en-US" sz="1400" dirty="0"/>
              <a:t> et al., 2012)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Improved </a:t>
            </a:r>
            <a:r>
              <a:rPr lang="en-US" sz="1400" dirty="0"/>
              <a:t>satisfaction with care (</a:t>
            </a:r>
            <a:r>
              <a:rPr lang="en-US" sz="1400" dirty="0" err="1"/>
              <a:t>Bellin</a:t>
            </a:r>
            <a:r>
              <a:rPr lang="en-US" sz="1400" dirty="0"/>
              <a:t> et al., 2011; Davis, Claudius, </a:t>
            </a:r>
            <a:r>
              <a:rPr lang="en-US" sz="1400" dirty="0" err="1"/>
              <a:t>Palinkas</a:t>
            </a:r>
            <a:r>
              <a:rPr lang="en-US" sz="1400" dirty="0"/>
              <a:t>, Wong &amp; Leslie, 2011; Dempsey &amp; Keen, 2008; </a:t>
            </a:r>
            <a:r>
              <a:rPr lang="en-US" sz="1400" dirty="0" err="1"/>
              <a:t>Koren</a:t>
            </a:r>
            <a:r>
              <a:rPr lang="en-US" sz="1400" dirty="0"/>
              <a:t>, Paulson, </a:t>
            </a:r>
            <a:r>
              <a:rPr lang="en-US" sz="1400" dirty="0" err="1"/>
              <a:t>Yatchmonoff</a:t>
            </a:r>
            <a:r>
              <a:rPr lang="en-US" sz="1400" dirty="0"/>
              <a:t>, Gordon &amp; </a:t>
            </a:r>
            <a:r>
              <a:rPr lang="en-US" sz="1400" dirty="0" err="1"/>
              <a:t>DeChillo</a:t>
            </a:r>
            <a:r>
              <a:rPr lang="en-US" sz="1400" dirty="0"/>
              <a:t>, 1997; Law et al., 2003a)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Increased caregiver knowledge about child mental health issues (</a:t>
            </a:r>
            <a:r>
              <a:rPr lang="en-US" sz="1400" dirty="0" err="1"/>
              <a:t>Hoagwood</a:t>
            </a:r>
            <a:r>
              <a:rPr lang="en-US" sz="1400" dirty="0"/>
              <a:t>, 2005)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Improved caregiver adjustment to the child’s mental health issues (</a:t>
            </a:r>
            <a:r>
              <a:rPr lang="en-US" sz="1400" dirty="0" err="1"/>
              <a:t>Bellin</a:t>
            </a:r>
            <a:r>
              <a:rPr lang="en-US" sz="1400" dirty="0"/>
              <a:t> et al., 2011; Law et al., 2003a).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More </a:t>
            </a:r>
            <a:r>
              <a:rPr lang="en-US" sz="1400" dirty="0"/>
              <a:t>effective use of resources and improved cost-effectiveness of services (CAMH, 2004; Institute for Patient and Family-Centered Care, 2009; </a:t>
            </a:r>
            <a:r>
              <a:rPr lang="en-US" sz="1400" dirty="0" err="1"/>
              <a:t>MacKean</a:t>
            </a:r>
            <a:r>
              <a:rPr lang="en-US" sz="1400" dirty="0"/>
              <a:t> et al., 2012)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Earlier access to services and improved quality of care (CAMH, 2004; Institute for Patient and Family-Centered Care, 2009; </a:t>
            </a:r>
            <a:r>
              <a:rPr lang="en-US" sz="1400" dirty="0" err="1"/>
              <a:t>MacKean</a:t>
            </a:r>
            <a:r>
              <a:rPr lang="en-US" sz="1400" dirty="0"/>
              <a:t> et al., 2012; </a:t>
            </a:r>
            <a:r>
              <a:rPr lang="en-US" sz="1400" dirty="0" err="1"/>
              <a:t>Osher</a:t>
            </a:r>
            <a:r>
              <a:rPr lang="en-US" sz="1400" dirty="0"/>
              <a:t>, T. W., van </a:t>
            </a:r>
            <a:r>
              <a:rPr lang="en-US" sz="1400" dirty="0" err="1"/>
              <a:t>Kammen</a:t>
            </a:r>
            <a:r>
              <a:rPr lang="en-US" sz="1400" dirty="0"/>
              <a:t>, W. &amp; </a:t>
            </a:r>
            <a:r>
              <a:rPr lang="en-US" sz="1400" dirty="0" err="1"/>
              <a:t>Zaro</a:t>
            </a:r>
            <a:r>
              <a:rPr lang="en-US" sz="1400" dirty="0"/>
              <a:t>, S. M., 2001; </a:t>
            </a:r>
            <a:r>
              <a:rPr lang="en-US" sz="1400" dirty="0" err="1"/>
              <a:t>Tambuyzer</a:t>
            </a:r>
            <a:r>
              <a:rPr lang="en-US" sz="1400" dirty="0"/>
              <a:t> &amp; Van </a:t>
            </a:r>
            <a:r>
              <a:rPr lang="en-US" sz="1400" dirty="0" err="1"/>
              <a:t>Audenhove</a:t>
            </a:r>
            <a:r>
              <a:rPr lang="en-US" sz="1400" dirty="0"/>
              <a:t>, 2013)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Reduced out-of-home treatment placements and shorter lengths of stay in residential care (</a:t>
            </a:r>
            <a:r>
              <a:rPr lang="en-US" sz="1400" dirty="0" err="1"/>
              <a:t>Affronti</a:t>
            </a:r>
            <a:r>
              <a:rPr lang="en-US" sz="1400" dirty="0"/>
              <a:t> &amp; </a:t>
            </a:r>
            <a:r>
              <a:rPr lang="en-US" sz="1400" dirty="0" err="1"/>
              <a:t>Levison</a:t>
            </a:r>
            <a:r>
              <a:rPr lang="en-US" sz="1400" dirty="0"/>
              <a:t>-Johnson, 2009; </a:t>
            </a:r>
            <a:r>
              <a:rPr lang="en-US" sz="1400" dirty="0" err="1"/>
              <a:t>MacKean</a:t>
            </a:r>
            <a:r>
              <a:rPr lang="en-US" sz="1400" dirty="0"/>
              <a:t> et al., 2012)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Reduced reliance on services (CAMH, 2004; </a:t>
            </a:r>
            <a:r>
              <a:rPr lang="en-US" sz="1400" dirty="0" err="1"/>
              <a:t>MacKean</a:t>
            </a:r>
            <a:r>
              <a:rPr lang="en-US" sz="1400" dirty="0"/>
              <a:t> et al., 2012)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Increased satisfaction of staff in their professional career (CAMH, 2004; Institute for Patient and Family-Centered Care, 2009; </a:t>
            </a:r>
            <a:r>
              <a:rPr lang="en-US" sz="1400" dirty="0" err="1"/>
              <a:t>MacKean</a:t>
            </a:r>
            <a:r>
              <a:rPr lang="en-US" sz="1400" dirty="0"/>
              <a:t> et al., 2012; </a:t>
            </a:r>
            <a:r>
              <a:rPr lang="en-US" sz="1400" dirty="0" err="1"/>
              <a:t>Manion</a:t>
            </a:r>
            <a:r>
              <a:rPr lang="en-US" sz="1400" dirty="0"/>
              <a:t> &amp; Smith, 2011).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Because families are diverse, it is important to adapt services to fit individual families’ unique needs and preferences. When there is alignment between a family’s preferences for service and the service they actually receive, families tend to have longer and more successful involvement in services (Bannon &amp; McKay, 2005; Miller &amp; </a:t>
            </a:r>
            <a:r>
              <a:rPr lang="en-US" sz="1400" dirty="0" err="1"/>
              <a:t>Prinz</a:t>
            </a:r>
            <a:r>
              <a:rPr lang="en-US" sz="1400" dirty="0"/>
              <a:t>, 2003).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900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continued  ----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594912" y="6206086"/>
            <a:ext cx="1260140" cy="246221"/>
            <a:chOff x="10594912" y="6206086"/>
            <a:chExt cx="1260140" cy="246221"/>
          </a:xfrm>
        </p:grpSpPr>
        <p:sp>
          <p:nvSpPr>
            <p:cNvPr id="6" name="TextBox 5"/>
            <p:cNvSpPr txBox="1"/>
            <p:nvPr/>
          </p:nvSpPr>
          <p:spPr>
            <a:xfrm>
              <a:off x="10594912" y="6206086"/>
              <a:ext cx="12601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hlinkClick r:id="rId3"/>
                </a:rPr>
                <a:t>www.fredla.org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702924" y="6206086"/>
              <a:ext cx="936104" cy="0"/>
            </a:xfrm>
            <a:prstGeom prst="line">
              <a:avLst/>
            </a:prstGeom>
            <a:ln w="12700">
              <a:solidFill>
                <a:srgbClr val="A6C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70" y="6407719"/>
            <a:ext cx="1735157" cy="4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0CCFCB-7D64-4B22-ABA6-204286088781}"/>
              </a:ext>
            </a:extLst>
          </p:cNvPr>
          <p:cNvSpPr/>
          <p:nvPr/>
        </p:nvSpPr>
        <p:spPr>
          <a:xfrm>
            <a:off x="11439547" y="0"/>
            <a:ext cx="749278" cy="6858000"/>
          </a:xfrm>
          <a:custGeom>
            <a:avLst/>
            <a:gdLst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0 w 2952328"/>
              <a:gd name="connsiteY4" fmla="*/ 0 h 6858000"/>
              <a:gd name="connsiteX0" fmla="*/ 1527 w 2953855"/>
              <a:gd name="connsiteY0" fmla="*/ 0 h 6858000"/>
              <a:gd name="connsiteX1" fmla="*/ 2953855 w 2953855"/>
              <a:gd name="connsiteY1" fmla="*/ 0 h 6858000"/>
              <a:gd name="connsiteX2" fmla="*/ 2953855 w 2953855"/>
              <a:gd name="connsiteY2" fmla="*/ 6858000 h 6858000"/>
              <a:gd name="connsiteX3" fmla="*/ 1527 w 2953855"/>
              <a:gd name="connsiteY3" fmla="*/ 6858000 h 6858000"/>
              <a:gd name="connsiteX4" fmla="*/ 0 w 2953855"/>
              <a:gd name="connsiteY4" fmla="*/ 3421930 h 6858000"/>
              <a:gd name="connsiteX5" fmla="*/ 1527 w 2953855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780898 w 2952328"/>
              <a:gd name="connsiteY4" fmla="*/ 3431357 h 6858000"/>
              <a:gd name="connsiteX5" fmla="*/ 0 w 2952328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1091982 w 2952328"/>
              <a:gd name="connsiteY4" fmla="*/ 3421930 h 6858000"/>
              <a:gd name="connsiteX5" fmla="*/ 0 w 29523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28" h="6858000">
                <a:moveTo>
                  <a:pt x="0" y="0"/>
                </a:moveTo>
                <a:lnTo>
                  <a:pt x="2952328" y="0"/>
                </a:lnTo>
                <a:lnTo>
                  <a:pt x="2952328" y="6858000"/>
                </a:lnTo>
                <a:lnTo>
                  <a:pt x="0" y="6858000"/>
                </a:lnTo>
                <a:lnTo>
                  <a:pt x="1091982" y="342193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63500" dir="1080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8BC0B262-B2E5-44FE-A710-70501CEF1D20}"/>
              </a:ext>
            </a:extLst>
          </p:cNvPr>
          <p:cNvSpPr>
            <a:spLocks/>
          </p:cNvSpPr>
          <p:nvPr/>
        </p:nvSpPr>
        <p:spPr bwMode="auto">
          <a:xfrm rot="10800000">
            <a:off x="11439547" y="648991"/>
            <a:ext cx="749278" cy="1483865"/>
          </a:xfrm>
          <a:custGeom>
            <a:avLst/>
            <a:gdLst>
              <a:gd name="T0" fmla="*/ 0 w 105"/>
              <a:gd name="T1" fmla="*/ 0 h 210"/>
              <a:gd name="T2" fmla="*/ 105 w 105"/>
              <a:gd name="T3" fmla="*/ 105 h 210"/>
              <a:gd name="T4" fmla="*/ 0 w 105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210">
                <a:moveTo>
                  <a:pt x="0" y="0"/>
                </a:moveTo>
                <a:cubicBezTo>
                  <a:pt x="58" y="0"/>
                  <a:pt x="105" y="47"/>
                  <a:pt x="105" y="105"/>
                </a:cubicBezTo>
                <a:cubicBezTo>
                  <a:pt x="105" y="163"/>
                  <a:pt x="58" y="210"/>
                  <a:pt x="0" y="210"/>
                </a:cubicBezTo>
              </a:path>
            </a:pathLst>
          </a:custGeom>
          <a:noFill/>
          <a:ln w="1270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89756" y="324955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92D050"/>
                </a:solidFill>
              </a:rPr>
              <a:t>How did it start?</a:t>
            </a:r>
            <a:endParaRPr lang="en-US" sz="2800" i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22408" y="1641311"/>
            <a:ext cx="1554480" cy="1554480"/>
            <a:chOff x="898974" y="5559516"/>
            <a:chExt cx="1149824" cy="1149824"/>
          </a:xfrm>
        </p:grpSpPr>
        <p:sp>
          <p:nvSpPr>
            <p:cNvPr id="15" name="Oval 14"/>
            <p:cNvSpPr/>
            <p:nvPr/>
          </p:nvSpPr>
          <p:spPr>
            <a:xfrm>
              <a:off x="898974" y="5559516"/>
              <a:ext cx="1149824" cy="1149824"/>
            </a:xfrm>
            <a:prstGeom prst="ellipse">
              <a:avLst/>
            </a:prstGeom>
            <a:solidFill>
              <a:srgbClr val="5B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6F9082-E51D-4055-A0BF-A0D063B961C0}"/>
                </a:ext>
              </a:extLst>
            </p:cNvPr>
            <p:cNvSpPr txBox="1"/>
            <p:nvPr/>
          </p:nvSpPr>
          <p:spPr>
            <a:xfrm>
              <a:off x="1102685" y="5722375"/>
              <a:ext cx="743255" cy="700110"/>
            </a:xfrm>
            <a:prstGeom prst="rect">
              <a:avLst/>
            </a:prstGeom>
            <a:solidFill>
              <a:srgbClr val="5B2672"/>
            </a:solidFill>
            <a:ln>
              <a:noFill/>
            </a:ln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Lighting the  Fire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49E589EC-87E1-46BB-8B98-A09E2A434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910" y="5958630"/>
              <a:ext cx="263898" cy="242231"/>
            </a:xfrm>
            <a:custGeom>
              <a:avLst/>
              <a:gdLst>
                <a:gd name="T0" fmla="*/ 1536 w 2165"/>
                <a:gd name="T1" fmla="*/ 63 h 1989"/>
                <a:gd name="T2" fmla="*/ 1086 w 2165"/>
                <a:gd name="T3" fmla="*/ 249 h 1989"/>
                <a:gd name="T4" fmla="*/ 224 w 2165"/>
                <a:gd name="T5" fmla="*/ 1062 h 1989"/>
                <a:gd name="T6" fmla="*/ 303 w 2165"/>
                <a:gd name="T7" fmla="*/ 1296 h 1989"/>
                <a:gd name="T8" fmla="*/ 507 w 2165"/>
                <a:gd name="T9" fmla="*/ 1514 h 1989"/>
                <a:gd name="T10" fmla="*/ 699 w 2165"/>
                <a:gd name="T11" fmla="*/ 1717 h 1989"/>
                <a:gd name="T12" fmla="*/ 934 w 2165"/>
                <a:gd name="T13" fmla="*/ 1953 h 1989"/>
                <a:gd name="T14" fmla="*/ 1343 w 2165"/>
                <a:gd name="T15" fmla="*/ 1722 h 1989"/>
                <a:gd name="T16" fmla="*/ 1590 w 2165"/>
                <a:gd name="T17" fmla="*/ 1545 h 1989"/>
                <a:gd name="T18" fmla="*/ 1793 w 2165"/>
                <a:gd name="T19" fmla="*/ 1353 h 1989"/>
                <a:gd name="T20" fmla="*/ 1949 w 2165"/>
                <a:gd name="T21" fmla="*/ 1062 h 1989"/>
                <a:gd name="T22" fmla="*/ 366 w 2165"/>
                <a:gd name="T23" fmla="*/ 1265 h 1989"/>
                <a:gd name="T24" fmla="*/ 547 w 2165"/>
                <a:gd name="T25" fmla="*/ 948 h 1989"/>
                <a:gd name="T26" fmla="*/ 692 w 2165"/>
                <a:gd name="T27" fmla="*/ 1101 h 1989"/>
                <a:gd name="T28" fmla="*/ 366 w 2165"/>
                <a:gd name="T29" fmla="*/ 1265 h 1989"/>
                <a:gd name="T30" fmla="*/ 561 w 2165"/>
                <a:gd name="T31" fmla="*/ 1319 h 1989"/>
                <a:gd name="T32" fmla="*/ 888 w 2165"/>
                <a:gd name="T33" fmla="*/ 1155 h 1989"/>
                <a:gd name="T34" fmla="*/ 706 w 2165"/>
                <a:gd name="T35" fmla="*/ 1472 h 1989"/>
                <a:gd name="T36" fmla="*/ 749 w 2165"/>
                <a:gd name="T37" fmla="*/ 1671 h 1989"/>
                <a:gd name="T38" fmla="*/ 930 w 2165"/>
                <a:gd name="T39" fmla="*/ 1354 h 1989"/>
                <a:gd name="T40" fmla="*/ 1075 w 2165"/>
                <a:gd name="T41" fmla="*/ 1507 h 1989"/>
                <a:gd name="T42" fmla="*/ 749 w 2165"/>
                <a:gd name="T43" fmla="*/ 1670 h 1989"/>
                <a:gd name="T44" fmla="*/ 1089 w 2165"/>
                <a:gd name="T45" fmla="*/ 1878 h 1989"/>
                <a:gd name="T46" fmla="*/ 914 w 2165"/>
                <a:gd name="T47" fmla="*/ 1826 h 1989"/>
                <a:gd name="T48" fmla="*/ 1122 w 2165"/>
                <a:gd name="T49" fmla="*/ 1557 h 1989"/>
                <a:gd name="T50" fmla="*/ 1267 w 2165"/>
                <a:gd name="T51" fmla="*/ 1710 h 1989"/>
                <a:gd name="T52" fmla="*/ 1896 w 2165"/>
                <a:gd name="T53" fmla="*/ 1260 h 1989"/>
                <a:gd name="T54" fmla="*/ 1748 w 2165"/>
                <a:gd name="T55" fmla="*/ 1255 h 1989"/>
                <a:gd name="T56" fmla="*/ 1244 w 2165"/>
                <a:gd name="T57" fmla="*/ 772 h 1989"/>
                <a:gd name="T58" fmla="*/ 1698 w 2165"/>
                <a:gd name="T59" fmla="*/ 1302 h 1989"/>
                <a:gd name="T60" fmla="*/ 1646 w 2165"/>
                <a:gd name="T61" fmla="*/ 1477 h 1989"/>
                <a:gd name="T62" fmla="*/ 1090 w 2165"/>
                <a:gd name="T63" fmla="*/ 965 h 1989"/>
                <a:gd name="T64" fmla="*/ 1032 w 2165"/>
                <a:gd name="T65" fmla="*/ 978 h 1989"/>
                <a:gd name="T66" fmla="*/ 1495 w 2165"/>
                <a:gd name="T67" fmla="*/ 1493 h 1989"/>
                <a:gd name="T68" fmla="*/ 1366 w 2165"/>
                <a:gd name="T69" fmla="*/ 1657 h 1989"/>
                <a:gd name="T70" fmla="*/ 1199 w 2165"/>
                <a:gd name="T71" fmla="*/ 1460 h 1989"/>
                <a:gd name="T72" fmla="*/ 1129 w 2165"/>
                <a:gd name="T73" fmla="*/ 1311 h 1989"/>
                <a:gd name="T74" fmla="*/ 985 w 2165"/>
                <a:gd name="T75" fmla="*/ 1232 h 1989"/>
                <a:gd name="T76" fmla="*/ 816 w 2165"/>
                <a:gd name="T77" fmla="*/ 1054 h 1989"/>
                <a:gd name="T78" fmla="*/ 691 w 2165"/>
                <a:gd name="T79" fmla="*/ 866 h 1989"/>
                <a:gd name="T80" fmla="*/ 323 w 2165"/>
                <a:gd name="T81" fmla="*/ 1066 h 1989"/>
                <a:gd name="T82" fmla="*/ 296 w 2165"/>
                <a:gd name="T83" fmla="*/ 275 h 1989"/>
                <a:gd name="T84" fmla="*/ 757 w 2165"/>
                <a:gd name="T85" fmla="*/ 560 h 1989"/>
                <a:gd name="T86" fmla="*/ 1046 w 2165"/>
                <a:gd name="T87" fmla="*/ 765 h 1989"/>
                <a:gd name="T88" fmla="*/ 1325 w 2165"/>
                <a:gd name="T89" fmla="*/ 515 h 1989"/>
                <a:gd name="T90" fmla="*/ 1901 w 2165"/>
                <a:gd name="T91" fmla="*/ 1111 h 1989"/>
                <a:gd name="T92" fmla="*/ 1896 w 2165"/>
                <a:gd name="T93" fmla="*/ 1260 h 1989"/>
                <a:gd name="T94" fmla="*/ 1399 w 2165"/>
                <a:gd name="T95" fmla="*/ 479 h 1989"/>
                <a:gd name="T96" fmla="*/ 1254 w 2165"/>
                <a:gd name="T97" fmla="*/ 475 h 1989"/>
                <a:gd name="T98" fmla="*/ 899 w 2165"/>
                <a:gd name="T99" fmla="*/ 754 h 1989"/>
                <a:gd name="T100" fmla="*/ 782 w 2165"/>
                <a:gd name="T101" fmla="*/ 659 h 1989"/>
                <a:gd name="T102" fmla="*/ 1159 w 2165"/>
                <a:gd name="T103" fmla="*/ 275 h 1989"/>
                <a:gd name="T104" fmla="*/ 1902 w 2165"/>
                <a:gd name="T105" fmla="*/ 1013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5" h="1989">
                  <a:moveTo>
                    <a:pt x="1949" y="249"/>
                  </a:moveTo>
                  <a:cubicBezTo>
                    <a:pt x="1842" y="135"/>
                    <a:pt x="1693" y="68"/>
                    <a:pt x="1536" y="63"/>
                  </a:cubicBezTo>
                  <a:cubicBezTo>
                    <a:pt x="1379" y="59"/>
                    <a:pt x="1226" y="117"/>
                    <a:pt x="1112" y="225"/>
                  </a:cubicBezTo>
                  <a:cubicBezTo>
                    <a:pt x="1086" y="249"/>
                    <a:pt x="1086" y="249"/>
                    <a:pt x="1086" y="249"/>
                  </a:cubicBezTo>
                  <a:cubicBezTo>
                    <a:pt x="862" y="11"/>
                    <a:pt x="487" y="0"/>
                    <a:pt x="249" y="225"/>
                  </a:cubicBezTo>
                  <a:cubicBezTo>
                    <a:pt x="11" y="449"/>
                    <a:pt x="0" y="824"/>
                    <a:pt x="224" y="1062"/>
                  </a:cubicBezTo>
                  <a:cubicBezTo>
                    <a:pt x="283" y="1124"/>
                    <a:pt x="283" y="1124"/>
                    <a:pt x="283" y="1124"/>
                  </a:cubicBezTo>
                  <a:cubicBezTo>
                    <a:pt x="258" y="1181"/>
                    <a:pt x="266" y="1247"/>
                    <a:pt x="303" y="1296"/>
                  </a:cubicBezTo>
                  <a:cubicBezTo>
                    <a:pt x="341" y="1346"/>
                    <a:pt x="402" y="1372"/>
                    <a:pt x="464" y="1364"/>
                  </a:cubicBezTo>
                  <a:cubicBezTo>
                    <a:pt x="453" y="1418"/>
                    <a:pt x="469" y="1474"/>
                    <a:pt x="507" y="1514"/>
                  </a:cubicBezTo>
                  <a:cubicBezTo>
                    <a:pt x="545" y="1554"/>
                    <a:pt x="600" y="1574"/>
                    <a:pt x="655" y="1567"/>
                  </a:cubicBezTo>
                  <a:cubicBezTo>
                    <a:pt x="645" y="1621"/>
                    <a:pt x="661" y="1677"/>
                    <a:pt x="699" y="1717"/>
                  </a:cubicBezTo>
                  <a:cubicBezTo>
                    <a:pt x="737" y="1757"/>
                    <a:pt x="792" y="1777"/>
                    <a:pt x="847" y="1770"/>
                  </a:cubicBezTo>
                  <a:cubicBezTo>
                    <a:pt x="833" y="1843"/>
                    <a:pt x="868" y="1917"/>
                    <a:pt x="934" y="1953"/>
                  </a:cubicBezTo>
                  <a:cubicBezTo>
                    <a:pt x="1000" y="1989"/>
                    <a:pt x="1081" y="1979"/>
                    <a:pt x="1136" y="1927"/>
                  </a:cubicBezTo>
                  <a:cubicBezTo>
                    <a:pt x="1331" y="1743"/>
                    <a:pt x="1325" y="1753"/>
                    <a:pt x="1343" y="1722"/>
                  </a:cubicBezTo>
                  <a:cubicBezTo>
                    <a:pt x="1400" y="1750"/>
                    <a:pt x="1468" y="1744"/>
                    <a:pt x="1519" y="1707"/>
                  </a:cubicBezTo>
                  <a:cubicBezTo>
                    <a:pt x="1571" y="1670"/>
                    <a:pt x="1598" y="1608"/>
                    <a:pt x="1590" y="1545"/>
                  </a:cubicBezTo>
                  <a:cubicBezTo>
                    <a:pt x="1644" y="1555"/>
                    <a:pt x="1700" y="1539"/>
                    <a:pt x="1740" y="1501"/>
                  </a:cubicBezTo>
                  <a:cubicBezTo>
                    <a:pt x="1781" y="1463"/>
                    <a:pt x="1800" y="1408"/>
                    <a:pt x="1793" y="1353"/>
                  </a:cubicBezTo>
                  <a:cubicBezTo>
                    <a:pt x="1867" y="1367"/>
                    <a:pt x="1942" y="1331"/>
                    <a:pt x="1977" y="1264"/>
                  </a:cubicBezTo>
                  <a:cubicBezTo>
                    <a:pt x="2013" y="1198"/>
                    <a:pt x="2001" y="1116"/>
                    <a:pt x="1949" y="1062"/>
                  </a:cubicBezTo>
                  <a:cubicBezTo>
                    <a:pt x="2165" y="834"/>
                    <a:pt x="2165" y="477"/>
                    <a:pt x="1949" y="249"/>
                  </a:cubicBezTo>
                  <a:close/>
                  <a:moveTo>
                    <a:pt x="366" y="1265"/>
                  </a:moveTo>
                  <a:cubicBezTo>
                    <a:pt x="326" y="1222"/>
                    <a:pt x="328" y="1156"/>
                    <a:pt x="370" y="1116"/>
                  </a:cubicBezTo>
                  <a:cubicBezTo>
                    <a:pt x="547" y="948"/>
                    <a:pt x="547" y="948"/>
                    <a:pt x="547" y="948"/>
                  </a:cubicBezTo>
                  <a:cubicBezTo>
                    <a:pt x="590" y="909"/>
                    <a:pt x="656" y="911"/>
                    <a:pt x="696" y="953"/>
                  </a:cubicBezTo>
                  <a:cubicBezTo>
                    <a:pt x="735" y="995"/>
                    <a:pt x="734" y="1061"/>
                    <a:pt x="692" y="1101"/>
                  </a:cubicBezTo>
                  <a:cubicBezTo>
                    <a:pt x="515" y="1269"/>
                    <a:pt x="515" y="1269"/>
                    <a:pt x="515" y="1269"/>
                  </a:cubicBezTo>
                  <a:cubicBezTo>
                    <a:pt x="472" y="1309"/>
                    <a:pt x="406" y="1307"/>
                    <a:pt x="366" y="1265"/>
                  </a:cubicBezTo>
                  <a:close/>
                  <a:moveTo>
                    <a:pt x="557" y="1468"/>
                  </a:moveTo>
                  <a:cubicBezTo>
                    <a:pt x="517" y="1425"/>
                    <a:pt x="519" y="1359"/>
                    <a:pt x="561" y="1319"/>
                  </a:cubicBezTo>
                  <a:cubicBezTo>
                    <a:pt x="739" y="1151"/>
                    <a:pt x="739" y="1151"/>
                    <a:pt x="739" y="1151"/>
                  </a:cubicBezTo>
                  <a:cubicBezTo>
                    <a:pt x="781" y="1111"/>
                    <a:pt x="848" y="1113"/>
                    <a:pt x="888" y="1155"/>
                  </a:cubicBezTo>
                  <a:cubicBezTo>
                    <a:pt x="928" y="1198"/>
                    <a:pt x="926" y="1264"/>
                    <a:pt x="884" y="1304"/>
                  </a:cubicBezTo>
                  <a:cubicBezTo>
                    <a:pt x="706" y="1472"/>
                    <a:pt x="706" y="1472"/>
                    <a:pt x="706" y="1472"/>
                  </a:cubicBezTo>
                  <a:cubicBezTo>
                    <a:pt x="664" y="1512"/>
                    <a:pt x="597" y="1510"/>
                    <a:pt x="557" y="1468"/>
                  </a:cubicBezTo>
                  <a:close/>
                  <a:moveTo>
                    <a:pt x="749" y="1671"/>
                  </a:moveTo>
                  <a:cubicBezTo>
                    <a:pt x="709" y="1628"/>
                    <a:pt x="711" y="1562"/>
                    <a:pt x="753" y="1522"/>
                  </a:cubicBezTo>
                  <a:cubicBezTo>
                    <a:pt x="930" y="1354"/>
                    <a:pt x="930" y="1354"/>
                    <a:pt x="930" y="1354"/>
                  </a:cubicBezTo>
                  <a:cubicBezTo>
                    <a:pt x="973" y="1317"/>
                    <a:pt x="1038" y="1320"/>
                    <a:pt x="1077" y="1361"/>
                  </a:cubicBezTo>
                  <a:cubicBezTo>
                    <a:pt x="1116" y="1402"/>
                    <a:pt x="1115" y="1467"/>
                    <a:pt x="1075" y="1507"/>
                  </a:cubicBezTo>
                  <a:cubicBezTo>
                    <a:pt x="898" y="1675"/>
                    <a:pt x="898" y="1675"/>
                    <a:pt x="898" y="1675"/>
                  </a:cubicBezTo>
                  <a:cubicBezTo>
                    <a:pt x="855" y="1715"/>
                    <a:pt x="789" y="1713"/>
                    <a:pt x="749" y="1670"/>
                  </a:cubicBezTo>
                  <a:lnTo>
                    <a:pt x="749" y="1671"/>
                  </a:lnTo>
                  <a:close/>
                  <a:moveTo>
                    <a:pt x="1089" y="1878"/>
                  </a:moveTo>
                  <a:cubicBezTo>
                    <a:pt x="1062" y="1904"/>
                    <a:pt x="1023" y="1913"/>
                    <a:pt x="987" y="1902"/>
                  </a:cubicBezTo>
                  <a:cubicBezTo>
                    <a:pt x="951" y="1891"/>
                    <a:pt x="923" y="1862"/>
                    <a:pt x="914" y="1826"/>
                  </a:cubicBezTo>
                  <a:cubicBezTo>
                    <a:pt x="906" y="1789"/>
                    <a:pt x="917" y="1750"/>
                    <a:pt x="944" y="1725"/>
                  </a:cubicBezTo>
                  <a:cubicBezTo>
                    <a:pt x="1122" y="1557"/>
                    <a:pt x="1122" y="1557"/>
                    <a:pt x="1122" y="1557"/>
                  </a:cubicBezTo>
                  <a:cubicBezTo>
                    <a:pt x="1164" y="1518"/>
                    <a:pt x="1230" y="1520"/>
                    <a:pt x="1270" y="1562"/>
                  </a:cubicBezTo>
                  <a:cubicBezTo>
                    <a:pt x="1310" y="1604"/>
                    <a:pt x="1308" y="1670"/>
                    <a:pt x="1267" y="1710"/>
                  </a:cubicBezTo>
                  <a:lnTo>
                    <a:pt x="1089" y="1878"/>
                  </a:lnTo>
                  <a:close/>
                  <a:moveTo>
                    <a:pt x="1896" y="1260"/>
                  </a:moveTo>
                  <a:cubicBezTo>
                    <a:pt x="1876" y="1279"/>
                    <a:pt x="1849" y="1289"/>
                    <a:pt x="1821" y="1288"/>
                  </a:cubicBezTo>
                  <a:cubicBezTo>
                    <a:pt x="1793" y="1287"/>
                    <a:pt x="1767" y="1276"/>
                    <a:pt x="1748" y="1255"/>
                  </a:cubicBezTo>
                  <a:cubicBezTo>
                    <a:pt x="1293" y="773"/>
                    <a:pt x="1293" y="773"/>
                    <a:pt x="1293" y="773"/>
                  </a:cubicBezTo>
                  <a:cubicBezTo>
                    <a:pt x="1280" y="760"/>
                    <a:pt x="1258" y="759"/>
                    <a:pt x="1244" y="772"/>
                  </a:cubicBezTo>
                  <a:cubicBezTo>
                    <a:pt x="1231" y="785"/>
                    <a:pt x="1230" y="806"/>
                    <a:pt x="1243" y="820"/>
                  </a:cubicBezTo>
                  <a:cubicBezTo>
                    <a:pt x="1698" y="1302"/>
                    <a:pt x="1698" y="1302"/>
                    <a:pt x="1698" y="1302"/>
                  </a:cubicBezTo>
                  <a:cubicBezTo>
                    <a:pt x="1724" y="1329"/>
                    <a:pt x="1733" y="1368"/>
                    <a:pt x="1722" y="1405"/>
                  </a:cubicBezTo>
                  <a:cubicBezTo>
                    <a:pt x="1712" y="1441"/>
                    <a:pt x="1682" y="1468"/>
                    <a:pt x="1646" y="1477"/>
                  </a:cubicBezTo>
                  <a:cubicBezTo>
                    <a:pt x="1609" y="1486"/>
                    <a:pt x="1571" y="1474"/>
                    <a:pt x="1545" y="1447"/>
                  </a:cubicBezTo>
                  <a:cubicBezTo>
                    <a:pt x="1090" y="965"/>
                    <a:pt x="1090" y="965"/>
                    <a:pt x="1090" y="965"/>
                  </a:cubicBezTo>
                  <a:cubicBezTo>
                    <a:pt x="1081" y="956"/>
                    <a:pt x="1069" y="952"/>
                    <a:pt x="1057" y="955"/>
                  </a:cubicBezTo>
                  <a:cubicBezTo>
                    <a:pt x="1045" y="958"/>
                    <a:pt x="1036" y="967"/>
                    <a:pt x="1032" y="978"/>
                  </a:cubicBezTo>
                  <a:cubicBezTo>
                    <a:pt x="1029" y="990"/>
                    <a:pt x="1032" y="1003"/>
                    <a:pt x="1040" y="1012"/>
                  </a:cubicBezTo>
                  <a:cubicBezTo>
                    <a:pt x="1495" y="1493"/>
                    <a:pt x="1495" y="1493"/>
                    <a:pt x="1495" y="1493"/>
                  </a:cubicBezTo>
                  <a:cubicBezTo>
                    <a:pt x="1531" y="1531"/>
                    <a:pt x="1533" y="1590"/>
                    <a:pt x="1501" y="1631"/>
                  </a:cubicBezTo>
                  <a:cubicBezTo>
                    <a:pt x="1468" y="1672"/>
                    <a:pt x="1411" y="1683"/>
                    <a:pt x="1366" y="1657"/>
                  </a:cubicBezTo>
                  <a:cubicBezTo>
                    <a:pt x="1373" y="1608"/>
                    <a:pt x="1359" y="1559"/>
                    <a:pt x="1327" y="1521"/>
                  </a:cubicBezTo>
                  <a:cubicBezTo>
                    <a:pt x="1295" y="1483"/>
                    <a:pt x="1249" y="1461"/>
                    <a:pt x="1199" y="1460"/>
                  </a:cubicBezTo>
                  <a:cubicBezTo>
                    <a:pt x="1162" y="1459"/>
                    <a:pt x="1175" y="1473"/>
                    <a:pt x="1176" y="1435"/>
                  </a:cubicBezTo>
                  <a:cubicBezTo>
                    <a:pt x="1178" y="1389"/>
                    <a:pt x="1161" y="1345"/>
                    <a:pt x="1129" y="1311"/>
                  </a:cubicBezTo>
                  <a:cubicBezTo>
                    <a:pt x="1098" y="1278"/>
                    <a:pt x="1054" y="1258"/>
                    <a:pt x="1008" y="1257"/>
                  </a:cubicBezTo>
                  <a:cubicBezTo>
                    <a:pt x="970" y="1256"/>
                    <a:pt x="984" y="1270"/>
                    <a:pt x="985" y="1232"/>
                  </a:cubicBezTo>
                  <a:cubicBezTo>
                    <a:pt x="986" y="1186"/>
                    <a:pt x="969" y="1142"/>
                    <a:pt x="938" y="1108"/>
                  </a:cubicBezTo>
                  <a:cubicBezTo>
                    <a:pt x="906" y="1075"/>
                    <a:pt x="862" y="1055"/>
                    <a:pt x="816" y="1054"/>
                  </a:cubicBezTo>
                  <a:cubicBezTo>
                    <a:pt x="779" y="1053"/>
                    <a:pt x="792" y="1068"/>
                    <a:pt x="793" y="1030"/>
                  </a:cubicBezTo>
                  <a:cubicBezTo>
                    <a:pt x="795" y="959"/>
                    <a:pt x="755" y="895"/>
                    <a:pt x="691" y="866"/>
                  </a:cubicBezTo>
                  <a:cubicBezTo>
                    <a:pt x="627" y="838"/>
                    <a:pt x="552" y="850"/>
                    <a:pt x="501" y="898"/>
                  </a:cubicBezTo>
                  <a:cubicBezTo>
                    <a:pt x="257" y="1129"/>
                    <a:pt x="341" y="1049"/>
                    <a:pt x="323" y="1066"/>
                  </a:cubicBezTo>
                  <a:cubicBezTo>
                    <a:pt x="274" y="1015"/>
                    <a:pt x="274" y="1015"/>
                    <a:pt x="274" y="1015"/>
                  </a:cubicBezTo>
                  <a:cubicBezTo>
                    <a:pt x="76" y="805"/>
                    <a:pt x="85" y="473"/>
                    <a:pt x="296" y="275"/>
                  </a:cubicBezTo>
                  <a:cubicBezTo>
                    <a:pt x="507" y="76"/>
                    <a:pt x="838" y="86"/>
                    <a:pt x="1037" y="296"/>
                  </a:cubicBezTo>
                  <a:cubicBezTo>
                    <a:pt x="757" y="560"/>
                    <a:pt x="757" y="560"/>
                    <a:pt x="757" y="560"/>
                  </a:cubicBezTo>
                  <a:cubicBezTo>
                    <a:pt x="731" y="586"/>
                    <a:pt x="715" y="620"/>
                    <a:pt x="714" y="657"/>
                  </a:cubicBezTo>
                  <a:cubicBezTo>
                    <a:pt x="710" y="797"/>
                    <a:pt x="919" y="886"/>
                    <a:pt x="1046" y="765"/>
                  </a:cubicBezTo>
                  <a:cubicBezTo>
                    <a:pt x="1301" y="525"/>
                    <a:pt x="1301" y="525"/>
                    <a:pt x="1301" y="525"/>
                  </a:cubicBezTo>
                  <a:cubicBezTo>
                    <a:pt x="1307" y="518"/>
                    <a:pt x="1316" y="515"/>
                    <a:pt x="1325" y="515"/>
                  </a:cubicBezTo>
                  <a:cubicBezTo>
                    <a:pt x="1334" y="516"/>
                    <a:pt x="1343" y="519"/>
                    <a:pt x="1349" y="526"/>
                  </a:cubicBezTo>
                  <a:cubicBezTo>
                    <a:pt x="1416" y="597"/>
                    <a:pt x="1837" y="1043"/>
                    <a:pt x="1901" y="1111"/>
                  </a:cubicBezTo>
                  <a:cubicBezTo>
                    <a:pt x="1920" y="1131"/>
                    <a:pt x="1930" y="1158"/>
                    <a:pt x="1929" y="1186"/>
                  </a:cubicBezTo>
                  <a:cubicBezTo>
                    <a:pt x="1929" y="1214"/>
                    <a:pt x="1917" y="1240"/>
                    <a:pt x="1896" y="1260"/>
                  </a:cubicBezTo>
                  <a:close/>
                  <a:moveTo>
                    <a:pt x="1902" y="1013"/>
                  </a:moveTo>
                  <a:cubicBezTo>
                    <a:pt x="1399" y="479"/>
                    <a:pt x="1399" y="479"/>
                    <a:pt x="1399" y="479"/>
                  </a:cubicBezTo>
                  <a:cubicBezTo>
                    <a:pt x="1380" y="459"/>
                    <a:pt x="1354" y="448"/>
                    <a:pt x="1327" y="447"/>
                  </a:cubicBezTo>
                  <a:cubicBezTo>
                    <a:pt x="1300" y="446"/>
                    <a:pt x="1274" y="456"/>
                    <a:pt x="1254" y="475"/>
                  </a:cubicBezTo>
                  <a:cubicBezTo>
                    <a:pt x="999" y="715"/>
                    <a:pt x="999" y="715"/>
                    <a:pt x="999" y="715"/>
                  </a:cubicBezTo>
                  <a:cubicBezTo>
                    <a:pt x="972" y="741"/>
                    <a:pt x="936" y="755"/>
                    <a:pt x="899" y="754"/>
                  </a:cubicBezTo>
                  <a:cubicBezTo>
                    <a:pt x="862" y="752"/>
                    <a:pt x="826" y="737"/>
                    <a:pt x="801" y="709"/>
                  </a:cubicBezTo>
                  <a:cubicBezTo>
                    <a:pt x="788" y="696"/>
                    <a:pt x="781" y="678"/>
                    <a:pt x="782" y="659"/>
                  </a:cubicBezTo>
                  <a:cubicBezTo>
                    <a:pt x="782" y="640"/>
                    <a:pt x="790" y="623"/>
                    <a:pt x="804" y="610"/>
                  </a:cubicBezTo>
                  <a:cubicBezTo>
                    <a:pt x="1159" y="275"/>
                    <a:pt x="1159" y="275"/>
                    <a:pt x="1159" y="275"/>
                  </a:cubicBezTo>
                  <a:cubicBezTo>
                    <a:pt x="1365" y="80"/>
                    <a:pt x="1688" y="84"/>
                    <a:pt x="1888" y="283"/>
                  </a:cubicBezTo>
                  <a:cubicBezTo>
                    <a:pt x="2089" y="483"/>
                    <a:pt x="2095" y="806"/>
                    <a:pt x="1902" y="10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96247" y="135420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1982 </a:t>
            </a:r>
            <a:r>
              <a:rPr lang="en-US" i="1" dirty="0">
                <a:solidFill>
                  <a:schemeClr val="bg1"/>
                </a:solidFill>
              </a:rPr>
              <a:t>- Jane </a:t>
            </a:r>
            <a:r>
              <a:rPr lang="en-US" i="1" dirty="0" err="1">
                <a:solidFill>
                  <a:schemeClr val="bg1"/>
                </a:solidFill>
              </a:rPr>
              <a:t>Knitzer</a:t>
            </a:r>
            <a:r>
              <a:rPr lang="en-US" i="1" dirty="0">
                <a:solidFill>
                  <a:schemeClr val="bg1"/>
                </a:solidFill>
              </a:rPr>
              <a:t> published Unclaimed Children: The Failure of Public Responsibility to Children and Adolescents in Need of Mental Health Services thus setting in motion </a:t>
            </a:r>
            <a:r>
              <a:rPr lang="en-US" i="1" dirty="0" smtClean="0">
                <a:solidFill>
                  <a:schemeClr val="bg1"/>
                </a:solidFill>
              </a:rPr>
              <a:t>a call to action for children's </a:t>
            </a:r>
            <a:r>
              <a:rPr lang="en-US" i="1" dirty="0">
                <a:solidFill>
                  <a:schemeClr val="bg1"/>
                </a:solidFill>
              </a:rPr>
              <a:t>mental health </a:t>
            </a:r>
            <a:r>
              <a:rPr lang="en-US" i="1" dirty="0" smtClean="0">
                <a:solidFill>
                  <a:schemeClr val="bg1"/>
                </a:solidFill>
              </a:rPr>
              <a:t>--- </a:t>
            </a:r>
            <a:r>
              <a:rPr lang="en-US" i="1" dirty="0">
                <a:solidFill>
                  <a:schemeClr val="bg1"/>
                </a:solidFill>
              </a:rPr>
              <a:t>and the rise of the family and youth movements.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780" y="609329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https://www.nccp.org/publication/ucr-the-status-of-childrens-mental-health-policy-in-the-united-states/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56" y="3215905"/>
            <a:ext cx="2719060" cy="34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5940" y="184482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Improved data collection (both the amount and the quality of data) in program evaluation (</a:t>
            </a:r>
            <a:r>
              <a:rPr lang="en-US" sz="1400" dirty="0" err="1"/>
              <a:t>Osher</a:t>
            </a:r>
            <a:r>
              <a:rPr lang="en-US" sz="1400" dirty="0"/>
              <a:t> et al., 2001)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Increased community awareness of children’s mental health issues (Ferreira, 2011)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Reduced stigmatization of mental illness (Ferreira et al., 2014)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Improved ability to respond to community needs (Ferreira et al., 2014)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Improved service system sustainability (Ferreira et al., 2014)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5900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continued  ----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70" y="6407719"/>
            <a:ext cx="1735157" cy="4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67342" y="149526"/>
            <a:ext cx="2404326" cy="3660473"/>
            <a:chOff x="-67342" y="149526"/>
            <a:chExt cx="2404326" cy="3660473"/>
          </a:xfrm>
        </p:grpSpPr>
        <p:sp>
          <p:nvSpPr>
            <p:cNvPr id="59" name="Rectangle 58"/>
            <p:cNvSpPr/>
            <p:nvPr/>
          </p:nvSpPr>
          <p:spPr>
            <a:xfrm>
              <a:off x="-67342" y="149526"/>
              <a:ext cx="2404326" cy="2754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2575" indent="-115888" eaLnBrk="0" hangingPunct="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+mj-lt"/>
                </a:rPr>
                <a:t>Congress </a:t>
              </a:r>
              <a:r>
                <a:rPr lang="en-US" sz="1400" b="1" dirty="0">
                  <a:latin typeface="+mj-lt"/>
                </a:rPr>
                <a:t>funded the Child &amp; Adolescent</a:t>
              </a:r>
            </a:p>
            <a:p>
              <a:pPr marL="282575" indent="-115888"/>
              <a:r>
                <a:rPr lang="en-US" sz="1400" b="1" dirty="0">
                  <a:latin typeface="+mj-lt"/>
                </a:rPr>
                <a:t>Service System Program (CASSP</a:t>
              </a:r>
              <a:r>
                <a:rPr lang="en-US" sz="1400" b="1" dirty="0" smtClean="0">
                  <a:latin typeface="+mj-lt"/>
                </a:rPr>
                <a:t>)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  <a:ea typeface="Calibri Light" charset="0"/>
                  <a:cs typeface="Calibri Light" charset="0"/>
                </a:rPr>
                <a:t>.</a:t>
              </a:r>
            </a:p>
            <a:p>
              <a:pPr marL="282575" indent="-1158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CASSP and the National Institute on Disability and Rehabilitation Research (NIDRR</a:t>
              </a:r>
              <a:r>
                <a:rPr lang="en-US" sz="1400" b="1" dirty="0">
                  <a:latin typeface="+mj-lt"/>
                </a:rPr>
                <a:t>), established the ﬁrst Research and Training Center on Family Support </a:t>
              </a:r>
              <a:r>
                <a:rPr lang="en-US" sz="1400" dirty="0">
                  <a:latin typeface="+mj-lt"/>
                </a:rPr>
                <a:t>and Children's Mental Health </a:t>
              </a:r>
              <a:r>
                <a:rPr lang="en-US" sz="1400" dirty="0" smtClean="0">
                  <a:latin typeface="+mj-lt"/>
                </a:rPr>
                <a:t>at PSU</a:t>
              </a:r>
              <a:endParaRPr lang="en-US" sz="140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0" y="3252214"/>
              <a:ext cx="1285212" cy="557785"/>
            </a:xfrm>
            <a:prstGeom prst="chevron">
              <a:avLst/>
            </a:prstGeom>
            <a:solidFill>
              <a:srgbClr val="7030A0"/>
            </a:soli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r>
                <a:rPr lang="en-US" sz="1999" cap="all" dirty="0" smtClean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1984</a:t>
              </a:r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endParaRPr lang="en-US" sz="1999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607766" y="2859340"/>
              <a:ext cx="45719" cy="392874"/>
            </a:xfrm>
            <a:prstGeom prst="up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97868" y="3253097"/>
            <a:ext cx="1800200" cy="1928066"/>
            <a:chOff x="1197868" y="3253097"/>
            <a:chExt cx="1800200" cy="1928066"/>
          </a:xfrm>
        </p:grpSpPr>
        <p:sp>
          <p:nvSpPr>
            <p:cNvPr id="55" name="Rectangle 54"/>
            <p:cNvSpPr/>
            <p:nvPr/>
          </p:nvSpPr>
          <p:spPr>
            <a:xfrm>
              <a:off x="1197868" y="4227056"/>
              <a:ext cx="18002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+mj-lt"/>
                </a:rPr>
                <a:t>PSU hosted 5 regional Families </a:t>
              </a:r>
              <a:r>
                <a:rPr lang="en-US" sz="1400" b="1" dirty="0">
                  <a:latin typeface="+mj-lt"/>
                </a:rPr>
                <a:t>as Allies </a:t>
              </a:r>
              <a:r>
                <a:rPr lang="en-US" sz="1400" b="1" dirty="0" smtClean="0">
                  <a:latin typeface="+mj-lt"/>
                </a:rPr>
                <a:t>Conferences</a:t>
              </a:r>
            </a:p>
            <a:p>
              <a:endParaRPr lang="en-US" sz="1400" dirty="0">
                <a:latin typeface="+mj-lt"/>
                <a:ea typeface="Calibri Light" charset="0"/>
                <a:cs typeface="Calibri Light" charset="0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1350597" y="3253097"/>
              <a:ext cx="1285212" cy="556018"/>
            </a:xfrm>
            <a:prstGeom prst="chevron">
              <a:avLst/>
            </a:prstGeom>
            <a:solidFill>
              <a:srgbClr val="9F3895"/>
            </a:soli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9" cap="all" dirty="0" smtClean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1986-87</a:t>
              </a:r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4" name="Up Arrow 33"/>
            <p:cNvSpPr/>
            <p:nvPr/>
          </p:nvSpPr>
          <p:spPr>
            <a:xfrm rot="10800000">
              <a:off x="1947484" y="3823315"/>
              <a:ext cx="45719" cy="392874"/>
            </a:xfrm>
            <a:prstGeom prst="upArrow">
              <a:avLst/>
            </a:prstGeom>
            <a:solidFill>
              <a:srgbClr val="7030A0"/>
            </a:solidFill>
            <a:ln>
              <a:solidFill>
                <a:srgbClr val="9F38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01194" y="667178"/>
            <a:ext cx="1694375" cy="3142820"/>
            <a:chOff x="2701194" y="667178"/>
            <a:chExt cx="1694375" cy="3142820"/>
          </a:xfrm>
        </p:grpSpPr>
        <p:sp>
          <p:nvSpPr>
            <p:cNvPr id="57" name="Rectangle 56"/>
            <p:cNvSpPr/>
            <p:nvPr/>
          </p:nvSpPr>
          <p:spPr>
            <a:xfrm>
              <a:off x="2743532" y="667178"/>
              <a:ext cx="1652037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5888" indent="-115888" eaLnBrk="0" hangingPunct="0"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+mj-lt"/>
                </a:rPr>
                <a:t>First Federal Funding </a:t>
              </a:r>
              <a:r>
                <a:rPr lang="en-US" sz="1400" dirty="0">
                  <a:latin typeface="+mj-lt"/>
                </a:rPr>
                <a:t>for Family-Run  </a:t>
              </a:r>
              <a:r>
                <a:rPr lang="en-US" sz="1400" dirty="0" smtClean="0">
                  <a:latin typeface="+mj-lt"/>
                </a:rPr>
                <a:t>Organizations</a:t>
              </a:r>
            </a:p>
            <a:p>
              <a:pPr marL="115888" indent="-115888" eaLnBrk="0" hangingPunct="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+mj-lt"/>
                </a:rPr>
                <a:t>Next Steps Conference</a:t>
              </a:r>
            </a:p>
            <a:p>
              <a:pPr marL="115888" indent="-115888" eaLnBrk="0" hangingPunct="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+mj-lt"/>
                </a:rPr>
                <a:t>Federation of Families </a:t>
              </a:r>
              <a:r>
                <a:rPr lang="en-US" sz="1400" b="1" dirty="0" smtClean="0">
                  <a:latin typeface="+mj-lt"/>
                </a:rPr>
                <a:t>for CMH Incorporated</a:t>
              </a:r>
              <a:endParaRPr lang="en-US" sz="1400" b="1" dirty="0">
                <a:latin typeface="+mj-lt"/>
              </a:endParaRPr>
            </a:p>
            <a:p>
              <a:pPr marL="115888" indent="-115888" eaLnBrk="0" hangingPunct="0">
                <a:buFont typeface="Arial" panose="020B0604020202020204" pitchFamily="34" charset="0"/>
                <a:buChar char="•"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2701194" y="3252214"/>
              <a:ext cx="1285212" cy="557784"/>
            </a:xfrm>
            <a:prstGeom prst="chevron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r>
                <a:rPr lang="en-US" sz="1999" cap="all" dirty="0" smtClean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1988-89</a:t>
              </a:r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endParaRPr lang="en-US" sz="1999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6" name="Up Arrow 35"/>
            <p:cNvSpPr/>
            <p:nvPr/>
          </p:nvSpPr>
          <p:spPr>
            <a:xfrm>
              <a:off x="3320940" y="2883457"/>
              <a:ext cx="45719" cy="392874"/>
            </a:xfrm>
            <a:prstGeom prst="upArrow">
              <a:avLst/>
            </a:prstGeom>
            <a:solidFill>
              <a:srgbClr val="7030A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37985" y="3252214"/>
            <a:ext cx="1803438" cy="2910507"/>
            <a:chOff x="6537985" y="3252214"/>
            <a:chExt cx="1803438" cy="2910507"/>
          </a:xfrm>
        </p:grpSpPr>
        <p:sp>
          <p:nvSpPr>
            <p:cNvPr id="56" name="Rectangle 55"/>
            <p:cNvSpPr/>
            <p:nvPr/>
          </p:nvSpPr>
          <p:spPr>
            <a:xfrm>
              <a:off x="6537985" y="4269895"/>
              <a:ext cx="1803438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National youth development </a:t>
              </a:r>
              <a:r>
                <a:rPr lang="en-US" sz="1400" dirty="0" smtClean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board formed.</a:t>
              </a:r>
            </a:p>
            <a:p>
              <a:pPr marL="166688" indent="-1666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President’s New Freedom Commission </a:t>
              </a:r>
              <a:r>
                <a:rPr lang="en-US" sz="1400" dirty="0" smtClean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– defined </a:t>
              </a:r>
              <a:r>
                <a:rPr lang="en-US" sz="1400" i="1" dirty="0" smtClean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family driven care</a:t>
              </a:r>
              <a:endParaRPr lang="en-US" sz="1400" i="1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6752985" y="3252214"/>
              <a:ext cx="1285212" cy="557785"/>
            </a:xfrm>
            <a:prstGeom prst="chevron">
              <a:avLst/>
            </a:prstGeom>
            <a:solidFill>
              <a:srgbClr val="7030A0"/>
            </a:soli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r>
                <a:rPr lang="en-US" sz="1999" cap="all" dirty="0" smtClean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2003 - 04</a:t>
              </a:r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endParaRPr lang="en-US" sz="1999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40" name="Up Arrow 39"/>
            <p:cNvSpPr/>
            <p:nvPr/>
          </p:nvSpPr>
          <p:spPr>
            <a:xfrm rot="10800000">
              <a:off x="7416845" y="3843510"/>
              <a:ext cx="45719" cy="392874"/>
            </a:xfrm>
            <a:prstGeom prst="up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17035" y="3252214"/>
            <a:ext cx="1909001" cy="2347666"/>
            <a:chOff x="3717035" y="3252214"/>
            <a:chExt cx="1909001" cy="2347666"/>
          </a:xfrm>
        </p:grpSpPr>
        <p:sp>
          <p:nvSpPr>
            <p:cNvPr id="24" name="Chevron 23"/>
            <p:cNvSpPr/>
            <p:nvPr/>
          </p:nvSpPr>
          <p:spPr>
            <a:xfrm>
              <a:off x="4051791" y="3252214"/>
              <a:ext cx="1285212" cy="557784"/>
            </a:xfrm>
            <a:prstGeom prst="chevron">
              <a:avLst/>
            </a:prstGeom>
            <a:solidFill>
              <a:srgbClr val="92D050"/>
            </a:soli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cap="all" dirty="0" smtClean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1992-93</a:t>
              </a:r>
              <a:endParaRPr lang="en-US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5" name="Up Arrow 34"/>
            <p:cNvSpPr/>
            <p:nvPr/>
          </p:nvSpPr>
          <p:spPr>
            <a:xfrm rot="10800000">
              <a:off x="4671537" y="3789040"/>
              <a:ext cx="45719" cy="392874"/>
            </a:xfrm>
            <a:prstGeom prst="upArrow">
              <a:avLst/>
            </a:prstGeom>
            <a:solidFill>
              <a:srgbClr val="7030A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7035" y="4137941"/>
              <a:ext cx="1909001" cy="14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+mj-lt"/>
                </a:rPr>
                <a:t>SAMHSA authorized by Congress</a:t>
              </a:r>
            </a:p>
            <a:p>
              <a:pPr marL="115888" indent="-1158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+mj-lt"/>
                </a:rPr>
                <a:t>Children's Mental Health Initiative (CMHI</a:t>
              </a:r>
              <a:r>
                <a:rPr lang="en-US" sz="1400" b="1" dirty="0" smtClean="0">
                  <a:latin typeface="+mj-lt"/>
                </a:rPr>
                <a:t>)</a:t>
              </a:r>
              <a:r>
                <a:rPr lang="en-US" sz="1400" dirty="0" smtClean="0">
                  <a:latin typeface="+mj-lt"/>
                </a:rPr>
                <a:t> funding for 4 sites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041328" y="843913"/>
            <a:ext cx="1834862" cy="2966086"/>
            <a:chOff x="8041328" y="843913"/>
            <a:chExt cx="1834862" cy="2966086"/>
          </a:xfrm>
        </p:grpSpPr>
        <p:sp>
          <p:nvSpPr>
            <p:cNvPr id="27" name="Chevron 26"/>
            <p:cNvSpPr/>
            <p:nvPr/>
          </p:nvSpPr>
          <p:spPr>
            <a:xfrm>
              <a:off x="8103582" y="3252214"/>
              <a:ext cx="1285212" cy="557785"/>
            </a:xfrm>
            <a:prstGeom prst="chevron">
              <a:avLst/>
            </a:prstGeom>
            <a:solidFill>
              <a:srgbClr val="9F3895"/>
            </a:soli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r>
                <a:rPr lang="en-US" sz="1999" cap="all" dirty="0" smtClean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2006-08</a:t>
              </a:r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endParaRPr lang="en-US" sz="1999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8" name="Up Arrow 37"/>
            <p:cNvSpPr/>
            <p:nvPr/>
          </p:nvSpPr>
          <p:spPr>
            <a:xfrm>
              <a:off x="8695563" y="2859340"/>
              <a:ext cx="45719" cy="392874"/>
            </a:xfrm>
            <a:prstGeom prst="upArrow">
              <a:avLst/>
            </a:prstGeom>
            <a:solidFill>
              <a:srgbClr val="7030A0"/>
            </a:solidFill>
            <a:ln>
              <a:solidFill>
                <a:srgbClr val="9F38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41328" y="843913"/>
              <a:ext cx="183486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+mj-lt"/>
                </a:rPr>
                <a:t>Youth MOVE National established</a:t>
              </a:r>
            </a:p>
            <a:p>
              <a:pPr marL="166688" indent="-1666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+mj-lt"/>
                </a:rPr>
                <a:t>Youth MOVE National Incorporated</a:t>
              </a:r>
            </a:p>
            <a:p>
              <a:pPr marL="166688" indent="-1666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+mj-lt"/>
                </a:rPr>
                <a:t>First Youth MOVE chapter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454179" y="3252214"/>
            <a:ext cx="1350594" cy="2704101"/>
            <a:chOff x="9454179" y="3252214"/>
            <a:chExt cx="1350594" cy="2704101"/>
          </a:xfrm>
        </p:grpSpPr>
        <p:sp>
          <p:nvSpPr>
            <p:cNvPr id="28" name="Chevron 27"/>
            <p:cNvSpPr/>
            <p:nvPr/>
          </p:nvSpPr>
          <p:spPr>
            <a:xfrm>
              <a:off x="9454179" y="3252214"/>
              <a:ext cx="1285212" cy="557785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r>
                <a:rPr lang="en-US" sz="1999" cap="all" dirty="0" smtClean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2011</a:t>
              </a:r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endParaRPr lang="en-US" sz="1999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41" name="Up Arrow 40"/>
            <p:cNvSpPr/>
            <p:nvPr/>
          </p:nvSpPr>
          <p:spPr>
            <a:xfrm rot="10800000">
              <a:off x="10051066" y="3809115"/>
              <a:ext cx="45719" cy="392874"/>
            </a:xfrm>
            <a:prstGeom prst="upArrow">
              <a:avLst/>
            </a:prstGeom>
            <a:solidFill>
              <a:srgbClr val="7030A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54179" y="4201989"/>
              <a:ext cx="135059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+mj-lt"/>
                </a:rPr>
                <a:t>Certification Commission Formed for Parent Peer Support Providers</a:t>
              </a:r>
              <a:endParaRPr lang="en-US" sz="1400" dirty="0">
                <a:latin typeface="+mj-lt"/>
              </a:endParaRPr>
            </a:p>
            <a:p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712244" y="1865748"/>
            <a:ext cx="1377741" cy="1944251"/>
            <a:chOff x="10712244" y="1865748"/>
            <a:chExt cx="1377741" cy="1944251"/>
          </a:xfrm>
        </p:grpSpPr>
        <p:sp>
          <p:nvSpPr>
            <p:cNvPr id="29" name="Chevron 28"/>
            <p:cNvSpPr/>
            <p:nvPr/>
          </p:nvSpPr>
          <p:spPr>
            <a:xfrm>
              <a:off x="10804773" y="3252214"/>
              <a:ext cx="1285212" cy="557785"/>
            </a:xfrm>
            <a:prstGeom prst="chevron">
              <a:avLst/>
            </a:prstGeom>
            <a:solidFill>
              <a:srgbClr val="92D050"/>
            </a:soli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r>
                <a:rPr lang="en-US" sz="1999" cap="all" dirty="0" smtClean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2013</a:t>
              </a:r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endParaRPr lang="en-US" sz="1999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9" name="Up Arrow 38"/>
            <p:cNvSpPr/>
            <p:nvPr/>
          </p:nvSpPr>
          <p:spPr>
            <a:xfrm>
              <a:off x="11447379" y="2875619"/>
              <a:ext cx="45719" cy="392874"/>
            </a:xfrm>
            <a:prstGeom prst="upArrow">
              <a:avLst/>
            </a:prstGeom>
            <a:solidFill>
              <a:srgbClr val="7030A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12244" y="1865748"/>
              <a:ext cx="13681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+mj-lt"/>
                </a:rPr>
                <a:t>FREDLA</a:t>
              </a:r>
              <a:r>
                <a:rPr lang="en-US" sz="1400" dirty="0" smtClean="0">
                  <a:latin typeface="+mj-lt"/>
                </a:rPr>
                <a:t> was established by 16 family organizations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70276" y="892946"/>
            <a:ext cx="2313287" cy="2917052"/>
            <a:chOff x="4870276" y="892946"/>
            <a:chExt cx="2313287" cy="2917052"/>
          </a:xfrm>
        </p:grpSpPr>
        <p:sp>
          <p:nvSpPr>
            <p:cNvPr id="25" name="Chevron 24"/>
            <p:cNvSpPr/>
            <p:nvPr/>
          </p:nvSpPr>
          <p:spPr>
            <a:xfrm>
              <a:off x="5402388" y="3252214"/>
              <a:ext cx="1285212" cy="557784"/>
            </a:xfrm>
            <a:prstGeom prst="chevron">
              <a:avLst/>
            </a:prstGeom>
            <a:solidFill>
              <a:srgbClr val="26904D"/>
            </a:soli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r>
                <a:rPr lang="en-US" sz="1800" cap="all" dirty="0" smtClean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1998</a:t>
              </a:r>
              <a:endParaRPr lang="en-US" sz="1800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  <a:p>
              <a:pPr algn="ctr"/>
              <a:endParaRPr lang="en-US" sz="1999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7" name="Up Arrow 36"/>
            <p:cNvSpPr/>
            <p:nvPr/>
          </p:nvSpPr>
          <p:spPr>
            <a:xfrm>
              <a:off x="5960792" y="2937936"/>
              <a:ext cx="45719" cy="392874"/>
            </a:xfrm>
            <a:prstGeom prst="upArrow">
              <a:avLst/>
            </a:prstGeom>
            <a:solidFill>
              <a:srgbClr val="7030A0"/>
            </a:solidFill>
            <a:ln>
              <a:solidFill>
                <a:srgbClr val="269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0276" y="892946"/>
              <a:ext cx="231328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In 1998 </a:t>
              </a:r>
              <a:r>
                <a:rPr lang="en-US" sz="1400" dirty="0" smtClean="0">
                  <a:latin typeface="+mj-lt"/>
                </a:rPr>
                <a:t>family </a:t>
              </a:r>
              <a:r>
                <a:rPr lang="en-US" sz="1400" dirty="0">
                  <a:latin typeface="+mj-lt"/>
                </a:rPr>
                <a:t>advocates, wraparound trainers, providers, and </a:t>
              </a:r>
              <a:r>
                <a:rPr lang="en-US" sz="1400" dirty="0" smtClean="0">
                  <a:latin typeface="+mj-lt"/>
                </a:rPr>
                <a:t>researchers gathered at Duke University and debated the definition </a:t>
              </a:r>
              <a:r>
                <a:rPr lang="en-US" sz="1400" dirty="0">
                  <a:latin typeface="+mj-lt"/>
                </a:rPr>
                <a:t>and </a:t>
              </a:r>
              <a:r>
                <a:rPr lang="en-US" sz="1400" b="1" dirty="0">
                  <a:latin typeface="+mj-lt"/>
                </a:rPr>
                <a:t>core components of the wraparound </a:t>
              </a:r>
              <a:r>
                <a:rPr lang="en-US" sz="1400" b="1" dirty="0" smtClean="0">
                  <a:latin typeface="+mj-lt"/>
                </a:rPr>
                <a:t>model, </a:t>
              </a:r>
              <a:r>
                <a:rPr lang="en-US" sz="1400" dirty="0" smtClean="0">
                  <a:latin typeface="+mj-lt"/>
                </a:rPr>
                <a:t>identifying</a:t>
              </a:r>
              <a:r>
                <a:rPr lang="en-US" sz="1400" b="1" dirty="0" smtClean="0">
                  <a:latin typeface="+mj-lt"/>
                </a:rPr>
                <a:t> </a:t>
              </a:r>
              <a:r>
                <a:rPr lang="en-US" sz="1400" dirty="0" smtClean="0">
                  <a:latin typeface="+mj-lt"/>
                </a:rPr>
                <a:t> 10 essential elements.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11725" y="66455"/>
            <a:ext cx="753565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With influence </a:t>
            </a:r>
            <a:r>
              <a:rPr lang="en-US" sz="2800" dirty="0" smtClean="0">
                <a:latin typeface="+mj-lt"/>
              </a:rPr>
              <a:t>… </a:t>
            </a:r>
            <a:r>
              <a:rPr lang="en-US" sz="2800" i="1" dirty="0" smtClean="0">
                <a:latin typeface="+mj-lt"/>
              </a:rPr>
              <a:t>partnerships with families!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0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has been built on CASSP Principles +?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9441" y="1012608"/>
            <a:ext cx="5385514" cy="6397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CASSP Principles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441" y="1734707"/>
            <a:ext cx="5385514" cy="484621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1) </a:t>
            </a:r>
            <a:r>
              <a:rPr lang="en-US" sz="1400" b="1" i="1" dirty="0" smtClean="0"/>
              <a:t>Child-centered</a:t>
            </a:r>
            <a:r>
              <a:rPr lang="en-US" sz="1400" b="1" i="1" dirty="0"/>
              <a:t>: </a:t>
            </a:r>
            <a:r>
              <a:rPr lang="en-US" sz="1400" dirty="0"/>
              <a:t>Services meet the individual needs of the child, consider the child's family and community contexts, and are developmentally appropriate, strengths-based and child-specific. </a:t>
            </a: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2) </a:t>
            </a:r>
            <a:r>
              <a:rPr lang="en-US" sz="1400" b="1" i="1" dirty="0"/>
              <a:t>Family-focused: </a:t>
            </a:r>
            <a:r>
              <a:rPr lang="en-US" sz="1400" dirty="0"/>
              <a:t>Services recognize that the family is the primary support system for the child and participates as a full partner in all stages of the decision-making and treatment planning process</a:t>
            </a:r>
            <a:r>
              <a:rPr lang="en-US" sz="1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3) </a:t>
            </a:r>
            <a:r>
              <a:rPr lang="en-US" sz="1400" b="1" i="1" dirty="0" smtClean="0"/>
              <a:t>Community-based</a:t>
            </a:r>
            <a:r>
              <a:rPr lang="en-US" sz="1400" b="1" i="1" dirty="0"/>
              <a:t>: </a:t>
            </a:r>
            <a:r>
              <a:rPr lang="en-US" sz="1400" dirty="0"/>
              <a:t>Whenever possible, services are delivered in the child's home community, drawing on formal and informal resources to promote the child's successful participation in the community. </a:t>
            </a: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4) </a:t>
            </a:r>
            <a:r>
              <a:rPr lang="en-US" sz="1400" b="1" i="1" dirty="0" smtClean="0"/>
              <a:t>Multi-system</a:t>
            </a:r>
            <a:r>
              <a:rPr lang="en-US" sz="1400" b="1" i="1" dirty="0"/>
              <a:t>: </a:t>
            </a:r>
            <a:r>
              <a:rPr lang="en-US" sz="1400" dirty="0"/>
              <a:t>Services are planned in collaboration with all the </a:t>
            </a:r>
            <a:r>
              <a:rPr lang="en-US" sz="1400" dirty="0" err="1"/>
              <a:t>childserving</a:t>
            </a:r>
            <a:r>
              <a:rPr lang="en-US" sz="1400" dirty="0"/>
              <a:t> systems involved in the child's life. </a:t>
            </a: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5) </a:t>
            </a:r>
            <a:r>
              <a:rPr lang="en-US" sz="1400" b="1" i="1" dirty="0" smtClean="0"/>
              <a:t>Culturally </a:t>
            </a:r>
            <a:r>
              <a:rPr lang="en-US" sz="1400" b="1" i="1" dirty="0"/>
              <a:t>competent</a:t>
            </a:r>
            <a:r>
              <a:rPr lang="en-US" sz="1400" dirty="0"/>
              <a:t>: Services recognize and respect the behavior, ideas, attitudes, values, beliefs, customs, language, rituals, ceremonies and practices characteristic of the child's and family's ethnic group. </a:t>
            </a: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6) </a:t>
            </a:r>
            <a:r>
              <a:rPr lang="en-US" sz="1400" b="1" i="1" dirty="0" smtClean="0"/>
              <a:t>Least </a:t>
            </a:r>
            <a:r>
              <a:rPr lang="en-US" sz="1400" b="1" i="1" dirty="0"/>
              <a:t>restrictive/least intrusive</a:t>
            </a:r>
            <a:r>
              <a:rPr lang="en-US" sz="1400" dirty="0"/>
              <a:t>: Services take place in settings that are the most appropriate and natural for the child and family and are the least restrictive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1756" y="1012608"/>
            <a:ext cx="5387628" cy="639763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CMHI Evolution </a:t>
            </a:r>
            <a:r>
              <a:rPr lang="en-US" sz="2300" dirty="0" smtClean="0"/>
              <a:t>(</a:t>
            </a:r>
            <a:r>
              <a:rPr lang="en-US" sz="2300" dirty="0" err="1" smtClean="0"/>
              <a:t>Stroul</a:t>
            </a:r>
            <a:r>
              <a:rPr lang="en-US" sz="2300" dirty="0" smtClean="0"/>
              <a:t>, </a:t>
            </a:r>
            <a:r>
              <a:rPr lang="en-US" sz="2300" dirty="0" err="1" smtClean="0"/>
              <a:t>Blau</a:t>
            </a:r>
            <a:r>
              <a:rPr lang="en-US" sz="2300" dirty="0" smtClean="0"/>
              <a:t> &amp; Larson 2021)</a:t>
            </a:r>
            <a:endParaRPr lang="en-US" sz="23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91756" y="1734706"/>
            <a:ext cx="5387630" cy="4846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3 core values underlie 14 principles (f &amp; y driven, Community-based &amp; culturally &amp; linguistically competent)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Comprehensive Array of Services and </a:t>
            </a:r>
            <a:r>
              <a:rPr lang="en-US" sz="1400" dirty="0" smtClean="0"/>
              <a:t>Supports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Individualized, Strengths-Based Services and Supports </a:t>
            </a:r>
            <a:endParaRPr lang="en-US" sz="14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Evidence-Based Practices and </a:t>
            </a:r>
            <a:r>
              <a:rPr lang="en-US" sz="1400" dirty="0" err="1"/>
              <a:t>PracticeBased</a:t>
            </a:r>
            <a:r>
              <a:rPr lang="en-US" sz="1400" dirty="0"/>
              <a:t> </a:t>
            </a:r>
            <a:r>
              <a:rPr lang="en-US" sz="1400" dirty="0" smtClean="0"/>
              <a:t>Evidence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Trauma-Informed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Least Restrictive Natural </a:t>
            </a:r>
            <a:r>
              <a:rPr lang="en-US" sz="1400" dirty="0" smtClean="0"/>
              <a:t>Environment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Partnerships with Families and Youth </a:t>
            </a:r>
            <a:endParaRPr lang="en-US" sz="14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Interagency Collaboration </a:t>
            </a:r>
            <a:endParaRPr lang="en-US" sz="14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Care </a:t>
            </a:r>
            <a:r>
              <a:rPr lang="en-US" sz="1400" dirty="0" smtClean="0"/>
              <a:t>Coordination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Health-Mental Health </a:t>
            </a:r>
            <a:r>
              <a:rPr lang="en-US" sz="1400" dirty="0" smtClean="0"/>
              <a:t>Integration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Developmentally Appropriate Services and Supports </a:t>
            </a:r>
            <a:endParaRPr lang="en-US" sz="14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Public Health Approach </a:t>
            </a:r>
            <a:endParaRPr lang="en-US" sz="14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Mental Health Equity </a:t>
            </a:r>
            <a:endParaRPr lang="en-US" sz="14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Data Driven and </a:t>
            </a:r>
            <a:r>
              <a:rPr lang="en-US" sz="1400" dirty="0" smtClean="0"/>
              <a:t>Accountability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Rights Protection and Advocacy</a:t>
            </a:r>
          </a:p>
        </p:txBody>
      </p:sp>
    </p:spTree>
    <p:extLst>
      <p:ext uri="{BB962C8B-B14F-4D97-AF65-F5344CB8AC3E}">
        <p14:creationId xmlns:p14="http://schemas.microsoft.com/office/powerpoint/2010/main" val="26719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1764" y="204926"/>
            <a:ext cx="8136903" cy="711081"/>
          </a:xfrm>
        </p:spPr>
        <p:txBody>
          <a:bodyPr/>
          <a:lstStyle/>
          <a:p>
            <a:r>
              <a:rPr lang="en-US" dirty="0" smtClean="0"/>
              <a:t>A few products from </a:t>
            </a:r>
            <a:r>
              <a:rPr lang="en-US" dirty="0" smtClean="0"/>
              <a:t>the </a:t>
            </a:r>
            <a:r>
              <a:rPr lang="en-US" dirty="0" smtClean="0"/>
              <a:t>BIG BOX Store </a:t>
            </a:r>
            <a:endParaRPr lang="en-US" dirty="0"/>
          </a:p>
        </p:txBody>
      </p:sp>
      <p:sp>
        <p:nvSpPr>
          <p:cNvPr id="8" name="Cube 7"/>
          <p:cNvSpPr/>
          <p:nvPr/>
        </p:nvSpPr>
        <p:spPr>
          <a:xfrm flipH="1">
            <a:off x="477788" y="1556791"/>
            <a:ext cx="1368152" cy="1075655"/>
          </a:xfrm>
          <a:prstGeom prst="cube">
            <a:avLst>
              <a:gd name="adj" fmla="val 1710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AWARE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flipH="1">
            <a:off x="3814835" y="996304"/>
            <a:ext cx="2115490" cy="1237565"/>
          </a:xfrm>
          <a:prstGeom prst="cube">
            <a:avLst>
              <a:gd name="adj" fmla="val 1710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CCBHCs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20988100" flipH="1">
            <a:off x="2117862" y="3017003"/>
            <a:ext cx="1908108" cy="825101"/>
          </a:xfrm>
          <a:prstGeom prst="cube">
            <a:avLst>
              <a:gd name="adj" fmla="val 17105"/>
            </a:avLst>
          </a:prstGeom>
          <a:solidFill>
            <a:srgbClr val="9F3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&amp; JJ Programs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 rot="15423703" flipH="1">
            <a:off x="7628701" y="495008"/>
            <a:ext cx="1299603" cy="2067138"/>
          </a:xfrm>
          <a:prstGeom prst="cube">
            <a:avLst>
              <a:gd name="adj" fmla="val 17105"/>
            </a:avLst>
          </a:prstGeom>
          <a:solidFill>
            <a:srgbClr val="5B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TA Centers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 flipH="1">
            <a:off x="8924987" y="2997605"/>
            <a:ext cx="2115490" cy="890954"/>
          </a:xfrm>
          <a:prstGeom prst="cube">
            <a:avLst>
              <a:gd name="adj" fmla="val 17105"/>
            </a:avLst>
          </a:prstGeom>
          <a:solidFill>
            <a:srgbClr val="7228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&amp; BH Integration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 rot="10800000" flipH="1">
            <a:off x="609441" y="4569983"/>
            <a:ext cx="1881892" cy="890954"/>
          </a:xfrm>
          <a:prstGeom prst="cube">
            <a:avLst>
              <a:gd name="adj" fmla="val 1710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Transitions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 flipH="1">
            <a:off x="6189523" y="5460937"/>
            <a:ext cx="1705089" cy="776375"/>
          </a:xfrm>
          <a:prstGeom prst="cube">
            <a:avLst>
              <a:gd name="adj" fmla="val 1710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&amp; Family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Ntwk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 rot="5158757" flipH="1">
            <a:off x="5156292" y="2701669"/>
            <a:ext cx="1947690" cy="1714722"/>
          </a:xfrm>
          <a:prstGeom prst="cube">
            <a:avLst>
              <a:gd name="adj" fmla="val 17105"/>
            </a:avLst>
          </a:prstGeom>
          <a:solidFill>
            <a:srgbClr val="137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&amp; Family Programs CMHI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 flipH="1">
            <a:off x="10268875" y="5346358"/>
            <a:ext cx="1694245" cy="890954"/>
          </a:xfrm>
          <a:prstGeom prst="cube">
            <a:avLst>
              <a:gd name="adj" fmla="val 17105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LAUNCH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 rot="20122964" flipH="1">
            <a:off x="3427049" y="4370447"/>
            <a:ext cx="1614911" cy="2310446"/>
          </a:xfrm>
          <a:prstGeom prst="cube">
            <a:avLst>
              <a:gd name="adj" fmla="val 17105"/>
            </a:avLst>
          </a:prstGeom>
          <a:solidFill>
            <a:srgbClr val="269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Seclusion &amp; Restraint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Cube 17"/>
          <p:cNvSpPr/>
          <p:nvPr/>
        </p:nvSpPr>
        <p:spPr>
          <a:xfrm rot="1805196" flipH="1">
            <a:off x="9766820" y="1271256"/>
            <a:ext cx="2115490" cy="890954"/>
          </a:xfrm>
          <a:prstGeom prst="cube">
            <a:avLst>
              <a:gd name="adj" fmla="val 171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Cube 18"/>
          <p:cNvSpPr/>
          <p:nvPr/>
        </p:nvSpPr>
        <p:spPr>
          <a:xfrm rot="1133132" flipH="1">
            <a:off x="7688700" y="4418111"/>
            <a:ext cx="2115490" cy="890954"/>
          </a:xfrm>
          <a:prstGeom prst="cube">
            <a:avLst>
              <a:gd name="adj" fmla="val 1710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&amp; Early Childhood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521510" y="2547884"/>
            <a:ext cx="746203" cy="1526811"/>
            <a:chOff x="7521510" y="2547884"/>
            <a:chExt cx="746203" cy="1526811"/>
          </a:xfrm>
        </p:grpSpPr>
        <p:sp>
          <p:nvSpPr>
            <p:cNvPr id="21" name="Can 20"/>
            <p:cNvSpPr/>
            <p:nvPr/>
          </p:nvSpPr>
          <p:spPr>
            <a:xfrm>
              <a:off x="7521510" y="2547884"/>
              <a:ext cx="746203" cy="1526811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7341649" y="3206849"/>
              <a:ext cx="1225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MHTTCs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76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0CCFCB-7D64-4B22-ABA6-204286088781}"/>
              </a:ext>
            </a:extLst>
          </p:cNvPr>
          <p:cNvSpPr/>
          <p:nvPr/>
        </p:nvSpPr>
        <p:spPr>
          <a:xfrm>
            <a:off x="11439547" y="-13645"/>
            <a:ext cx="749278" cy="6858000"/>
          </a:xfrm>
          <a:custGeom>
            <a:avLst/>
            <a:gdLst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0 w 2952328"/>
              <a:gd name="connsiteY4" fmla="*/ 0 h 6858000"/>
              <a:gd name="connsiteX0" fmla="*/ 1527 w 2953855"/>
              <a:gd name="connsiteY0" fmla="*/ 0 h 6858000"/>
              <a:gd name="connsiteX1" fmla="*/ 2953855 w 2953855"/>
              <a:gd name="connsiteY1" fmla="*/ 0 h 6858000"/>
              <a:gd name="connsiteX2" fmla="*/ 2953855 w 2953855"/>
              <a:gd name="connsiteY2" fmla="*/ 6858000 h 6858000"/>
              <a:gd name="connsiteX3" fmla="*/ 1527 w 2953855"/>
              <a:gd name="connsiteY3" fmla="*/ 6858000 h 6858000"/>
              <a:gd name="connsiteX4" fmla="*/ 0 w 2953855"/>
              <a:gd name="connsiteY4" fmla="*/ 3421930 h 6858000"/>
              <a:gd name="connsiteX5" fmla="*/ 1527 w 2953855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780898 w 2952328"/>
              <a:gd name="connsiteY4" fmla="*/ 3431357 h 6858000"/>
              <a:gd name="connsiteX5" fmla="*/ 0 w 2952328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1091982 w 2952328"/>
              <a:gd name="connsiteY4" fmla="*/ 3421930 h 6858000"/>
              <a:gd name="connsiteX5" fmla="*/ 0 w 29523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28" h="6858000">
                <a:moveTo>
                  <a:pt x="0" y="0"/>
                </a:moveTo>
                <a:lnTo>
                  <a:pt x="2952328" y="0"/>
                </a:lnTo>
                <a:lnTo>
                  <a:pt x="2952328" y="6858000"/>
                </a:lnTo>
                <a:lnTo>
                  <a:pt x="0" y="6858000"/>
                </a:lnTo>
                <a:lnTo>
                  <a:pt x="1091982" y="342193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63500" dir="1080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8BC0B262-B2E5-44FE-A710-70501CEF1D20}"/>
              </a:ext>
            </a:extLst>
          </p:cNvPr>
          <p:cNvSpPr>
            <a:spLocks/>
          </p:cNvSpPr>
          <p:nvPr/>
        </p:nvSpPr>
        <p:spPr bwMode="auto">
          <a:xfrm rot="10800000">
            <a:off x="11439547" y="648991"/>
            <a:ext cx="749278" cy="1483865"/>
          </a:xfrm>
          <a:custGeom>
            <a:avLst/>
            <a:gdLst>
              <a:gd name="T0" fmla="*/ 0 w 105"/>
              <a:gd name="T1" fmla="*/ 0 h 210"/>
              <a:gd name="T2" fmla="*/ 105 w 105"/>
              <a:gd name="T3" fmla="*/ 105 h 210"/>
              <a:gd name="T4" fmla="*/ 0 w 105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210">
                <a:moveTo>
                  <a:pt x="0" y="0"/>
                </a:moveTo>
                <a:cubicBezTo>
                  <a:pt x="58" y="0"/>
                  <a:pt x="105" y="47"/>
                  <a:pt x="105" y="105"/>
                </a:cubicBezTo>
                <a:cubicBezTo>
                  <a:pt x="105" y="163"/>
                  <a:pt x="58" y="210"/>
                  <a:pt x="0" y="210"/>
                </a:cubicBezTo>
              </a:path>
            </a:pathLst>
          </a:custGeom>
          <a:noFill/>
          <a:ln w="1270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1D37B01B-7830-4556-80E6-F03A107E7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241" y="2167203"/>
            <a:ext cx="997796" cy="3266170"/>
          </a:xfrm>
          <a:prstGeom prst="rect">
            <a:avLst/>
          </a:prstGeom>
          <a:solidFill>
            <a:schemeClr val="accent2">
              <a:alpha val="29000"/>
            </a:schemeClr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0"/>
          <a:stretch/>
        </p:blipFill>
        <p:spPr>
          <a:xfrm rot="20809056">
            <a:off x="7023606" y="3270042"/>
            <a:ext cx="4389120" cy="1967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303" y="206714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How does dedication to children &amp; families measure up in 2023?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all the money go ---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33195"/>
              </p:ext>
            </p:extLst>
          </p:nvPr>
        </p:nvGraphicFramePr>
        <p:xfrm>
          <a:off x="609441" y="1180885"/>
          <a:ext cx="11329983" cy="401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7679">
                  <a:extLst>
                    <a:ext uri="{9D8B030D-6E8A-4147-A177-3AD203B41FA5}">
                      <a16:colId xmlns:a16="http://schemas.microsoft.com/office/drawing/2014/main" val="100339875"/>
                    </a:ext>
                  </a:extLst>
                </a:gridCol>
                <a:gridCol w="1571375">
                  <a:extLst>
                    <a:ext uri="{9D8B030D-6E8A-4147-A177-3AD203B41FA5}">
                      <a16:colId xmlns:a16="http://schemas.microsoft.com/office/drawing/2014/main" val="2891971292"/>
                    </a:ext>
                  </a:extLst>
                </a:gridCol>
                <a:gridCol w="1914061">
                  <a:extLst>
                    <a:ext uri="{9D8B030D-6E8A-4147-A177-3AD203B41FA5}">
                      <a16:colId xmlns:a16="http://schemas.microsoft.com/office/drawing/2014/main" val="3772908758"/>
                    </a:ext>
                  </a:extLst>
                </a:gridCol>
                <a:gridCol w="1835187">
                  <a:extLst>
                    <a:ext uri="{9D8B030D-6E8A-4147-A177-3AD203B41FA5}">
                      <a16:colId xmlns:a16="http://schemas.microsoft.com/office/drawing/2014/main" val="528322933"/>
                    </a:ext>
                  </a:extLst>
                </a:gridCol>
                <a:gridCol w="1434460">
                  <a:extLst>
                    <a:ext uri="{9D8B030D-6E8A-4147-A177-3AD203B41FA5}">
                      <a16:colId xmlns:a16="http://schemas.microsoft.com/office/drawing/2014/main" val="3556621567"/>
                    </a:ext>
                  </a:extLst>
                </a:gridCol>
                <a:gridCol w="1687221">
                  <a:extLst>
                    <a:ext uri="{9D8B030D-6E8A-4147-A177-3AD203B41FA5}">
                      <a16:colId xmlns:a16="http://schemas.microsoft.com/office/drawing/2014/main" val="2728834253"/>
                    </a:ext>
                  </a:extLst>
                </a:gridCol>
              </a:tblGrid>
              <a:tr h="41147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2024 BR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80714"/>
                  </a:ext>
                </a:extLst>
              </a:tr>
              <a:tr h="8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effectLst/>
                          <a:latin typeface="+mj-lt"/>
                        </a:rPr>
                        <a:t>Statewide Family &amp; Consumer  Networks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$4,954,000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$4,970,508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$4,937,200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$4,954,000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$4,954,000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10786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effectLst/>
                          <a:latin typeface="+mj-lt"/>
                        </a:rPr>
                        <a:t>CMHI System of Care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$125,000,000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$125,000,000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$125,000,000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$130,000,000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$225,000,000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0903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effectLst/>
                          <a:latin typeface="+mj-lt"/>
                        </a:rPr>
                        <a:t>Certified Community Behavioral Health Clinics 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137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$200,000,000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37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$249,249,440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37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$315,000,000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37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$385,000,000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37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$552,500,000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37CC1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44637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effectLst/>
                          <a:latin typeface="+mj-lt"/>
                        </a:rPr>
                        <a:t>Healthy Transitions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28,951,000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29,451,000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29,433,536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30,451,000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$61,400,000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587215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effectLst/>
                          <a:latin typeface="+mj-lt"/>
                        </a:rPr>
                        <a:t>Project AWARE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$102,001,000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$105,117,728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$119,984,000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$140,001,000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$244,000,000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59775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effectLst/>
                          <a:latin typeface="+mj-lt"/>
                        </a:rPr>
                        <a:t>Project LAUNCH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$23,605,000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$23,508,709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$23,588,200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$25,605,000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$35,408,000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F3895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40904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Criminal &amp; JJ Programs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$6,269,000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$6,269,000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$6,252,200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$11,269,000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$56,394,000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410631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6" t="62553" r="13900" b="27744"/>
          <a:stretch/>
        </p:blipFill>
        <p:spPr bwMode="auto">
          <a:xfrm>
            <a:off x="6670476" y="449204"/>
            <a:ext cx="3466465" cy="361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5820" y="5746487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www.samhsa.gov/sites/default/files/samhsa-fy-2024-cj.pdf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462564" y="5517232"/>
            <a:ext cx="4116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 mention of family networks in the 4 year strategic plan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No focus on fathers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0CCFCB-7D64-4B22-ABA6-204286088781}"/>
              </a:ext>
            </a:extLst>
          </p:cNvPr>
          <p:cNvSpPr/>
          <p:nvPr/>
        </p:nvSpPr>
        <p:spPr>
          <a:xfrm>
            <a:off x="11439547" y="0"/>
            <a:ext cx="749278" cy="6858000"/>
          </a:xfrm>
          <a:custGeom>
            <a:avLst/>
            <a:gdLst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0 w 2952328"/>
              <a:gd name="connsiteY4" fmla="*/ 0 h 6858000"/>
              <a:gd name="connsiteX0" fmla="*/ 1527 w 2953855"/>
              <a:gd name="connsiteY0" fmla="*/ 0 h 6858000"/>
              <a:gd name="connsiteX1" fmla="*/ 2953855 w 2953855"/>
              <a:gd name="connsiteY1" fmla="*/ 0 h 6858000"/>
              <a:gd name="connsiteX2" fmla="*/ 2953855 w 2953855"/>
              <a:gd name="connsiteY2" fmla="*/ 6858000 h 6858000"/>
              <a:gd name="connsiteX3" fmla="*/ 1527 w 2953855"/>
              <a:gd name="connsiteY3" fmla="*/ 6858000 h 6858000"/>
              <a:gd name="connsiteX4" fmla="*/ 0 w 2953855"/>
              <a:gd name="connsiteY4" fmla="*/ 3421930 h 6858000"/>
              <a:gd name="connsiteX5" fmla="*/ 1527 w 2953855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780898 w 2952328"/>
              <a:gd name="connsiteY4" fmla="*/ 3431357 h 6858000"/>
              <a:gd name="connsiteX5" fmla="*/ 0 w 2952328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1091982 w 2952328"/>
              <a:gd name="connsiteY4" fmla="*/ 3421930 h 6858000"/>
              <a:gd name="connsiteX5" fmla="*/ 0 w 29523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28" h="6858000">
                <a:moveTo>
                  <a:pt x="0" y="0"/>
                </a:moveTo>
                <a:lnTo>
                  <a:pt x="2952328" y="0"/>
                </a:lnTo>
                <a:lnTo>
                  <a:pt x="2952328" y="6858000"/>
                </a:lnTo>
                <a:lnTo>
                  <a:pt x="0" y="6858000"/>
                </a:lnTo>
                <a:lnTo>
                  <a:pt x="1091982" y="342193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63500" dir="1080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8BC0B262-B2E5-44FE-A710-70501CEF1D20}"/>
              </a:ext>
            </a:extLst>
          </p:cNvPr>
          <p:cNvSpPr>
            <a:spLocks/>
          </p:cNvSpPr>
          <p:nvPr/>
        </p:nvSpPr>
        <p:spPr bwMode="auto">
          <a:xfrm rot="10800000">
            <a:off x="11439547" y="648991"/>
            <a:ext cx="749278" cy="1483865"/>
          </a:xfrm>
          <a:custGeom>
            <a:avLst/>
            <a:gdLst>
              <a:gd name="T0" fmla="*/ 0 w 105"/>
              <a:gd name="T1" fmla="*/ 0 h 210"/>
              <a:gd name="T2" fmla="*/ 105 w 105"/>
              <a:gd name="T3" fmla="*/ 105 h 210"/>
              <a:gd name="T4" fmla="*/ 0 w 105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210">
                <a:moveTo>
                  <a:pt x="0" y="0"/>
                </a:moveTo>
                <a:cubicBezTo>
                  <a:pt x="58" y="0"/>
                  <a:pt x="105" y="47"/>
                  <a:pt x="105" y="105"/>
                </a:cubicBezTo>
                <a:cubicBezTo>
                  <a:pt x="105" y="163"/>
                  <a:pt x="58" y="210"/>
                  <a:pt x="0" y="210"/>
                </a:cubicBezTo>
              </a:path>
            </a:pathLst>
          </a:custGeom>
          <a:noFill/>
          <a:ln w="1270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566020" y="2890391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92D050"/>
                </a:solidFill>
              </a:rPr>
              <a:t>How the #$!! did we get here?</a:t>
            </a:r>
          </a:p>
          <a:p>
            <a:endParaRPr lang="en-US" sz="32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0CCFCB-7D64-4B22-ABA6-204286088781}"/>
              </a:ext>
            </a:extLst>
          </p:cNvPr>
          <p:cNvSpPr/>
          <p:nvPr/>
        </p:nvSpPr>
        <p:spPr>
          <a:xfrm>
            <a:off x="11439547" y="0"/>
            <a:ext cx="749278" cy="6858000"/>
          </a:xfrm>
          <a:custGeom>
            <a:avLst/>
            <a:gdLst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0 w 2952328"/>
              <a:gd name="connsiteY4" fmla="*/ 0 h 6858000"/>
              <a:gd name="connsiteX0" fmla="*/ 1527 w 2953855"/>
              <a:gd name="connsiteY0" fmla="*/ 0 h 6858000"/>
              <a:gd name="connsiteX1" fmla="*/ 2953855 w 2953855"/>
              <a:gd name="connsiteY1" fmla="*/ 0 h 6858000"/>
              <a:gd name="connsiteX2" fmla="*/ 2953855 w 2953855"/>
              <a:gd name="connsiteY2" fmla="*/ 6858000 h 6858000"/>
              <a:gd name="connsiteX3" fmla="*/ 1527 w 2953855"/>
              <a:gd name="connsiteY3" fmla="*/ 6858000 h 6858000"/>
              <a:gd name="connsiteX4" fmla="*/ 0 w 2953855"/>
              <a:gd name="connsiteY4" fmla="*/ 3421930 h 6858000"/>
              <a:gd name="connsiteX5" fmla="*/ 1527 w 2953855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780898 w 2952328"/>
              <a:gd name="connsiteY4" fmla="*/ 3431357 h 6858000"/>
              <a:gd name="connsiteX5" fmla="*/ 0 w 2952328"/>
              <a:gd name="connsiteY5" fmla="*/ 0 h 6858000"/>
              <a:gd name="connsiteX0" fmla="*/ 0 w 2952328"/>
              <a:gd name="connsiteY0" fmla="*/ 0 h 6858000"/>
              <a:gd name="connsiteX1" fmla="*/ 2952328 w 2952328"/>
              <a:gd name="connsiteY1" fmla="*/ 0 h 6858000"/>
              <a:gd name="connsiteX2" fmla="*/ 2952328 w 2952328"/>
              <a:gd name="connsiteY2" fmla="*/ 6858000 h 6858000"/>
              <a:gd name="connsiteX3" fmla="*/ 0 w 2952328"/>
              <a:gd name="connsiteY3" fmla="*/ 6858000 h 6858000"/>
              <a:gd name="connsiteX4" fmla="*/ 1091982 w 2952328"/>
              <a:gd name="connsiteY4" fmla="*/ 3421930 h 6858000"/>
              <a:gd name="connsiteX5" fmla="*/ 0 w 29523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28" h="6858000">
                <a:moveTo>
                  <a:pt x="0" y="0"/>
                </a:moveTo>
                <a:lnTo>
                  <a:pt x="2952328" y="0"/>
                </a:lnTo>
                <a:lnTo>
                  <a:pt x="2952328" y="6858000"/>
                </a:lnTo>
                <a:lnTo>
                  <a:pt x="0" y="6858000"/>
                </a:lnTo>
                <a:lnTo>
                  <a:pt x="1091982" y="342193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63500" dir="1080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8BC0B262-B2E5-44FE-A710-70501CEF1D20}"/>
              </a:ext>
            </a:extLst>
          </p:cNvPr>
          <p:cNvSpPr>
            <a:spLocks/>
          </p:cNvSpPr>
          <p:nvPr/>
        </p:nvSpPr>
        <p:spPr bwMode="auto">
          <a:xfrm rot="10800000">
            <a:off x="11439547" y="648991"/>
            <a:ext cx="749278" cy="1483865"/>
          </a:xfrm>
          <a:custGeom>
            <a:avLst/>
            <a:gdLst>
              <a:gd name="T0" fmla="*/ 0 w 105"/>
              <a:gd name="T1" fmla="*/ 0 h 210"/>
              <a:gd name="T2" fmla="*/ 105 w 105"/>
              <a:gd name="T3" fmla="*/ 105 h 210"/>
              <a:gd name="T4" fmla="*/ 0 w 105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210">
                <a:moveTo>
                  <a:pt x="0" y="0"/>
                </a:moveTo>
                <a:cubicBezTo>
                  <a:pt x="58" y="0"/>
                  <a:pt x="105" y="47"/>
                  <a:pt x="105" y="105"/>
                </a:cubicBezTo>
                <a:cubicBezTo>
                  <a:pt x="105" y="163"/>
                  <a:pt x="58" y="210"/>
                  <a:pt x="0" y="210"/>
                </a:cubicBezTo>
              </a:path>
            </a:pathLst>
          </a:custGeom>
          <a:noFill/>
          <a:ln w="1270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1D37B01B-7830-4556-80E6-F03A107E7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241" y="2167203"/>
            <a:ext cx="997796" cy="3266170"/>
          </a:xfrm>
          <a:prstGeom prst="rect">
            <a:avLst/>
          </a:prstGeom>
          <a:solidFill>
            <a:schemeClr val="accent2">
              <a:alpha val="29000"/>
            </a:schemeClr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3502124" y="292494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Thanks for the opportunity to share - </a:t>
            </a:r>
            <a:r>
              <a:rPr lang="en-US" sz="3600" i="1" dirty="0" smtClean="0">
                <a:solidFill>
                  <a:srgbClr val="92D050"/>
                </a:solidFill>
                <a:latin typeface="French Script MT" panose="03020402040607040605" pitchFamily="66" charset="0"/>
              </a:rPr>
              <a:t>pat</a:t>
            </a:r>
            <a:endParaRPr lang="en-US" sz="3600" i="1" dirty="0">
              <a:solidFill>
                <a:srgbClr val="92D050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209A"/>
      </a:accent1>
      <a:accent2>
        <a:srgbClr val="3E0675"/>
      </a:accent2>
      <a:accent3>
        <a:srgbClr val="3E17CC"/>
      </a:accent3>
      <a:accent4>
        <a:srgbClr val="A3A0E4"/>
      </a:accent4>
      <a:accent5>
        <a:srgbClr val="16A085"/>
      </a:accent5>
      <a:accent6>
        <a:srgbClr val="77933C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18107</TotalTime>
  <Words>2610</Words>
  <Application>Microsoft Office PowerPoint</Application>
  <PresentationFormat>Custom</PresentationFormat>
  <Paragraphs>349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Courier New</vt:lpstr>
      <vt:lpstr>French Script MT</vt:lpstr>
      <vt:lpstr>Open Sans</vt:lpstr>
      <vt:lpstr>Segoe UI</vt:lpstr>
      <vt:lpstr>Segoe UI 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What else has been built on CASSP Principles +?</vt:lpstr>
      <vt:lpstr>A few products from the BIG BOX Store </vt:lpstr>
      <vt:lpstr>PowerPoint Presentation</vt:lpstr>
      <vt:lpstr>Where does all the money go --- </vt:lpstr>
      <vt:lpstr>PowerPoint Presentation</vt:lpstr>
      <vt:lpstr>PowerPoint Presentation</vt:lpstr>
      <vt:lpstr>PowerPoint Presentation</vt:lpstr>
      <vt:lpstr>PowerPoint Presentation</vt:lpstr>
      <vt:lpstr>Who else says that engaging families is important?</vt:lpstr>
      <vt:lpstr>PowerPoint Presentation</vt:lpstr>
      <vt:lpstr>PowerPoint Presentation</vt:lpstr>
      <vt:lpstr>PowerPoint Presentation</vt:lpstr>
      <vt:lpstr>--- a few possibilities</vt:lpstr>
      <vt:lpstr>Imagine 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and Tactics PowerPoint template</dc:title>
  <dc:creator>Julian</dc:creator>
  <cp:lastModifiedBy>Pat Hunt</cp:lastModifiedBy>
  <cp:revision>281</cp:revision>
  <dcterms:created xsi:type="dcterms:W3CDTF">2013-09-12T13:05:01Z</dcterms:created>
  <dcterms:modified xsi:type="dcterms:W3CDTF">2023-08-22T17:53:51Z</dcterms:modified>
</cp:coreProperties>
</file>