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80" r:id="rId13"/>
    <p:sldId id="267" r:id="rId14"/>
    <p:sldId id="274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9F482-3117-43FE-BB73-2DA114F8D7B6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DFBA8-9AC8-4C28-A5E5-EF40ABC6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DFBA8-9AC8-4C28-A5E5-EF40ABC60C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6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45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416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845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0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577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747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741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25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46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0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66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84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2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07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5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792E51-2960-4914-BD33-9314735013C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671C2C-68D6-42FB-9320-BC64B0A9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(a) Problem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Jeffrey Aaron, Ph.D.</a:t>
            </a:r>
          </a:p>
          <a:p>
            <a:r>
              <a:rPr lang="en-US" dirty="0" smtClean="0"/>
              <a:t>University of 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Works for Kids?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Early intervention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Timely responses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Proportionality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Fairness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431809" y="2402006"/>
            <a:ext cx="68239" cy="38623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500048" y="2477068"/>
            <a:ext cx="3889612" cy="1856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u="sng" dirty="0" smtClean="0"/>
              <a:t>Legal Protections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Due Process Rights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Trial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Beyond Reasonable Doubt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 rot="20263156">
            <a:off x="8785177" y="2576472"/>
            <a:ext cx="2715905" cy="72333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(Not speedy trial)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98" y="4408226"/>
            <a:ext cx="1564519" cy="1847857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>
            <a:off x="7957781" y="4488090"/>
            <a:ext cx="3357349" cy="1528549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 smtClean="0"/>
              <a:t>Often</a:t>
            </a:r>
          </a:p>
          <a:p>
            <a:pPr algn="ctr"/>
            <a:r>
              <a:rPr lang="en-US" sz="2400" dirty="0" smtClean="0"/>
              <a:t>Months to resolution</a:t>
            </a:r>
          </a:p>
          <a:p>
            <a:pPr algn="ctr"/>
            <a:r>
              <a:rPr lang="en-US" sz="2400" dirty="0" smtClean="0"/>
              <a:t>No services in interim</a:t>
            </a:r>
          </a:p>
          <a:p>
            <a:pPr algn="ctr"/>
            <a:r>
              <a:rPr lang="en-US" sz="2400" dirty="0" smtClean="0"/>
              <a:t>No intervention at all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483924" y="4847736"/>
            <a:ext cx="5373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rgbClr val="FF0000"/>
                </a:solidFill>
                <a:effectLst/>
              </a:rPr>
              <a:t>?</a:t>
            </a:r>
            <a:endParaRPr lang="en-US" sz="6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03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Often the Default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73709" y="2975211"/>
            <a:ext cx="3207223" cy="26749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Public Safety Needs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7689374" y="2975210"/>
            <a:ext cx="3207223" cy="26749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Youth’s</a:t>
            </a:r>
          </a:p>
          <a:p>
            <a:pPr algn="ctr"/>
            <a:r>
              <a:rPr lang="en-US" sz="4400" dirty="0" smtClean="0"/>
              <a:t>Needs</a:t>
            </a:r>
            <a:endParaRPr lang="en-US" sz="4400" dirty="0"/>
          </a:p>
        </p:txBody>
      </p:sp>
      <p:sp>
        <p:nvSpPr>
          <p:cNvPr id="6" name="Right Arrow 5"/>
          <p:cNvSpPr/>
          <p:nvPr/>
        </p:nvSpPr>
        <p:spPr>
          <a:xfrm>
            <a:off x="4455701" y="3848667"/>
            <a:ext cx="996287" cy="928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6632241" y="3848667"/>
            <a:ext cx="996287" cy="928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5345937" y="3268637"/>
            <a:ext cx="1446663" cy="2088108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Often the Default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73709" y="2975211"/>
            <a:ext cx="3207223" cy="26749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Public Safety Needs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7689374" y="2975210"/>
            <a:ext cx="3207223" cy="26749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Youth’s</a:t>
            </a:r>
          </a:p>
          <a:p>
            <a:pPr algn="ctr"/>
            <a:r>
              <a:rPr lang="en-US" sz="4400" dirty="0" smtClean="0"/>
              <a:t>Needs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532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2323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-0.21367 0.000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94" y="2557463"/>
            <a:ext cx="4976812" cy="3317875"/>
          </a:xfrm>
        </p:spPr>
      </p:pic>
    </p:spTree>
    <p:extLst>
      <p:ext uri="{BB962C8B-B14F-4D97-AF65-F5344CB8AC3E}">
        <p14:creationId xmlns:p14="http://schemas.microsoft.com/office/powerpoint/2010/main" val="681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39503" y="745310"/>
            <a:ext cx="10112991" cy="53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CHANGE</a:t>
            </a:r>
          </a:p>
          <a:p>
            <a:pPr algn="ctr"/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</a:t>
            </a:r>
          </a:p>
          <a:p>
            <a:pPr algn="ctr"/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SYSTEM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6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3630304" y="1064525"/>
            <a:ext cx="4981433" cy="1078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Adversarial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5656996" y="2202091"/>
            <a:ext cx="928047" cy="79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15652" y="3212026"/>
            <a:ext cx="7410734" cy="238355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INQUISITORIAL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9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3630304" y="1064525"/>
            <a:ext cx="4981433" cy="10781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Sanction-Based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5656996" y="2202091"/>
            <a:ext cx="928047" cy="79157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15652" y="3212026"/>
            <a:ext cx="7410734" cy="238355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RESTORATIVE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Perhaps more realistically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3073" y="3309301"/>
            <a:ext cx="3126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If the system is not effective…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920555" y="3309301"/>
            <a:ext cx="3126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Keep kids from coming into 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3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/>
              <a:t>Limit Deepening </a:t>
            </a:r>
            <a:r>
              <a:rPr lang="en-US" u="sng" dirty="0" smtClean="0"/>
              <a:t>Involvement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Divert at intake</a:t>
            </a:r>
          </a:p>
          <a:p>
            <a:r>
              <a:rPr lang="en-US" dirty="0" smtClean="0"/>
              <a:t>Reduce charges</a:t>
            </a:r>
          </a:p>
          <a:p>
            <a:r>
              <a:rPr lang="en-US" dirty="0" smtClean="0"/>
              <a:t>Limit initial detention</a:t>
            </a:r>
          </a:p>
          <a:p>
            <a:r>
              <a:rPr lang="en-US" dirty="0" smtClean="0"/>
              <a:t>Shorten period of incarceration</a:t>
            </a:r>
          </a:p>
          <a:p>
            <a:r>
              <a:rPr lang="en-US" dirty="0" smtClean="0"/>
              <a:t>Keep in juvenile system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/>
              <a:t>Early 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Academic, social and behavioral supports for at risk youth</a:t>
            </a:r>
          </a:p>
          <a:p>
            <a:r>
              <a:rPr lang="en-US" dirty="0" smtClean="0"/>
              <a:t>Family intervention and support</a:t>
            </a:r>
          </a:p>
          <a:p>
            <a:r>
              <a:rPr lang="en-US" dirty="0" smtClean="0"/>
              <a:t>Community programming and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1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Juvenile Justice </a:t>
            </a:r>
            <a:r>
              <a:rPr lang="en-US" dirty="0" smtClean="0"/>
              <a:t>System</a:t>
            </a:r>
            <a:r>
              <a:rPr lang="en-US" dirty="0"/>
              <a:t> (est. </a:t>
            </a:r>
            <a:r>
              <a:rPr lang="en-US"/>
              <a:t>1899)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The adult justice system is not a good fit for kids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Principle of </a:t>
            </a:r>
            <a:r>
              <a:rPr lang="en-US" sz="2800" i="1" dirty="0" err="1" smtClean="0"/>
              <a:t>parens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patriae</a:t>
            </a:r>
            <a:r>
              <a:rPr lang="en-US" sz="2800" dirty="0" smtClean="0"/>
              <a:t>: steer </a:t>
            </a:r>
            <a:r>
              <a:rPr lang="en-US" sz="2800" dirty="0" smtClean="0"/>
              <a:t>them back </a:t>
            </a:r>
            <a:r>
              <a:rPr lang="en-US" sz="2800" dirty="0" smtClean="0"/>
              <a:t>onto a healthy developmental trajectory</a:t>
            </a:r>
            <a:endParaRPr lang="en-US" sz="2800" i="1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Identify and respond to offenders’ needs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010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/>
          <a:lstStyle/>
          <a:p>
            <a:pPr algn="ctr"/>
            <a:r>
              <a:rPr lang="en-US" u="sng" dirty="0"/>
              <a:t>Limit Deepening </a:t>
            </a:r>
            <a:r>
              <a:rPr lang="en-US" u="sng" dirty="0" smtClean="0"/>
              <a:t>Involvement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Divert at intake</a:t>
            </a:r>
          </a:p>
          <a:p>
            <a:r>
              <a:rPr lang="en-US" dirty="0" smtClean="0"/>
              <a:t>Reduce charges</a:t>
            </a:r>
          </a:p>
          <a:p>
            <a:r>
              <a:rPr lang="en-US" dirty="0" smtClean="0"/>
              <a:t>Limit initial detention</a:t>
            </a:r>
          </a:p>
          <a:p>
            <a:r>
              <a:rPr lang="en-US" dirty="0" smtClean="0"/>
              <a:t>Shorten period of incarceration</a:t>
            </a:r>
          </a:p>
          <a:p>
            <a:r>
              <a:rPr lang="en-US" dirty="0" smtClean="0"/>
              <a:t>Keep in juvenile system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/>
              <a:t>Early </a:t>
            </a:r>
            <a:r>
              <a:rPr lang="en-US" u="sng" dirty="0" smtClean="0"/>
              <a:t>Intervention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Academic, social and behavioral supports for at risk youth</a:t>
            </a:r>
          </a:p>
          <a:p>
            <a:r>
              <a:rPr lang="en-US" dirty="0" smtClean="0"/>
              <a:t>Family intervention and support</a:t>
            </a:r>
          </a:p>
          <a:p>
            <a:r>
              <a:rPr lang="en-US" dirty="0" smtClean="0"/>
              <a:t>Community programming and opportunities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 rot="5781959">
            <a:off x="4364256" y="2354449"/>
            <a:ext cx="3298894" cy="60050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5319519" y="2781407"/>
            <a:ext cx="1146412" cy="3089555"/>
          </a:xfrm>
          <a:prstGeom prst="arc">
            <a:avLst>
              <a:gd name="adj1" fmla="val 16200000"/>
              <a:gd name="adj2" fmla="val 16133151"/>
            </a:avLst>
          </a:prstGeom>
          <a:ln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Contact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13" y="647699"/>
            <a:ext cx="2590800" cy="1638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2" y="1896532"/>
            <a:ext cx="2847975" cy="144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609" y="3402012"/>
            <a:ext cx="2124075" cy="1628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148" y="2711979"/>
            <a:ext cx="1971675" cy="247650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519418" y="4556125"/>
            <a:ext cx="2257425" cy="15906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9652" y="2889249"/>
            <a:ext cx="35359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Opportunities for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Engagement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Arrest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Escalation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85886" y="3535580"/>
            <a:ext cx="2737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Trauma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Doing nothing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Violence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Mentoring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447428" y="5227096"/>
            <a:ext cx="4121624" cy="5071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Determined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158784" cy="3318936"/>
          </a:xfrm>
        </p:spPr>
        <p:txBody>
          <a:bodyPr/>
          <a:lstStyle/>
          <a:p>
            <a:r>
              <a:rPr lang="en-US" dirty="0" smtClean="0"/>
              <a:t>Police department policy</a:t>
            </a:r>
          </a:p>
          <a:p>
            <a:r>
              <a:rPr lang="en-US" dirty="0" smtClean="0"/>
              <a:t>Police department expectations</a:t>
            </a:r>
          </a:p>
          <a:p>
            <a:r>
              <a:rPr lang="en-US" dirty="0" smtClean="0"/>
              <a:t>Youth expectations and behavior</a:t>
            </a:r>
          </a:p>
          <a:p>
            <a:r>
              <a:rPr lang="en-US" dirty="0" smtClean="0"/>
              <a:t>Officer expectations and behavior </a:t>
            </a:r>
          </a:p>
          <a:p>
            <a:r>
              <a:rPr lang="en-US" dirty="0" smtClean="0"/>
              <a:t>External events</a:t>
            </a:r>
          </a:p>
          <a:p>
            <a:pPr marL="0" indent="0" algn="r">
              <a:buNone/>
            </a:pPr>
            <a:r>
              <a:rPr lang="en-US" sz="3200" dirty="0" smtClean="0"/>
              <a:t>OFFICER TRAINING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Bent Arrow 7"/>
          <p:cNvSpPr/>
          <p:nvPr/>
        </p:nvSpPr>
        <p:spPr>
          <a:xfrm rot="5400000">
            <a:off x="6981019" y="1821979"/>
            <a:ext cx="2247144" cy="4017181"/>
          </a:xfrm>
          <a:prstGeom prst="bentArrow">
            <a:avLst>
              <a:gd name="adj1" fmla="val 6878"/>
              <a:gd name="adj2" fmla="val 66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5400000">
            <a:off x="7071482" y="2267473"/>
            <a:ext cx="1711184" cy="3662149"/>
          </a:xfrm>
          <a:prstGeom prst="bentArrow">
            <a:avLst>
              <a:gd name="adj1" fmla="val 6878"/>
              <a:gd name="adj2" fmla="val 66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5400000">
            <a:off x="7342299" y="3002314"/>
            <a:ext cx="814706" cy="3307309"/>
          </a:xfrm>
          <a:prstGeom prst="bentArrow">
            <a:avLst>
              <a:gd name="adj1" fmla="val 13280"/>
              <a:gd name="adj2" fmla="val 66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5400000">
            <a:off x="6253434" y="2472268"/>
            <a:ext cx="387988" cy="5038300"/>
          </a:xfrm>
          <a:prstGeom prst="bentArrow">
            <a:avLst>
              <a:gd name="adj1" fmla="val 13280"/>
              <a:gd name="adj2" fmla="val 66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2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How Much Training Do Officers 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647596" cy="3318936"/>
          </a:xfrm>
        </p:spPr>
        <p:txBody>
          <a:bodyPr/>
          <a:lstStyle/>
          <a:p>
            <a:pPr algn="r"/>
            <a:endParaRPr lang="en-US" dirty="0" smtClean="0"/>
          </a:p>
          <a:p>
            <a:pPr marL="0" indent="0" algn="r">
              <a:buNone/>
            </a:pPr>
            <a:endParaRPr lang="en-US" sz="3200" b="1" dirty="0" smtClean="0"/>
          </a:p>
          <a:p>
            <a:pPr marL="0" indent="0" algn="r">
              <a:buNone/>
            </a:pPr>
            <a:r>
              <a:rPr lang="en-US" sz="3200" b="1" dirty="0" smtClean="0"/>
              <a:t>A) 1%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 rot="20388719">
            <a:off x="2074459" y="2292824"/>
            <a:ext cx="2893325" cy="35757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Test</a:t>
            </a:r>
          </a:p>
          <a:p>
            <a:pPr algn="ctr"/>
            <a:r>
              <a:rPr lang="en-US" sz="2000" dirty="0" smtClean="0"/>
              <a:t>What percent of academy time is spent on youth?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A)1%</a:t>
            </a:r>
          </a:p>
          <a:p>
            <a:pPr algn="ctr"/>
            <a:r>
              <a:rPr lang="en-US" sz="2000" dirty="0" smtClean="0"/>
              <a:t>B) 10%</a:t>
            </a:r>
          </a:p>
          <a:p>
            <a:pPr algn="ctr"/>
            <a:r>
              <a:rPr lang="en-US" sz="2000" dirty="0" smtClean="0"/>
              <a:t>C) 25%</a:t>
            </a:r>
          </a:p>
          <a:p>
            <a:pPr algn="ctr"/>
            <a:r>
              <a:rPr lang="en-US" sz="2000" dirty="0" smtClean="0"/>
              <a:t>D) 40%</a:t>
            </a:r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6460670" y="3343702"/>
            <a:ext cx="1733266" cy="1473958"/>
          </a:xfrm>
          <a:prstGeom prst="arc">
            <a:avLst>
              <a:gd name="adj1" fmla="val 16200000"/>
              <a:gd name="adj2" fmla="val 16179038"/>
            </a:avLst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Percent of youth arrests </a:t>
            </a:r>
            <a:r>
              <a:rPr lang="en-US" dirty="0" smtClean="0"/>
              <a:t>for discretionary or low level offenses</a:t>
            </a:r>
          </a:p>
          <a:p>
            <a:r>
              <a:rPr lang="en-US" dirty="0"/>
              <a:t>Impact of LE contact on youth</a:t>
            </a:r>
          </a:p>
          <a:p>
            <a:r>
              <a:rPr lang="en-US" dirty="0" smtClean="0"/>
              <a:t>Statements from law enforcement authorities about the need for training</a:t>
            </a:r>
          </a:p>
          <a:p>
            <a:r>
              <a:rPr lang="en-US" dirty="0" smtClean="0"/>
              <a:t>Police officers perceptions about the need for training </a:t>
            </a:r>
          </a:p>
          <a:p>
            <a:r>
              <a:rPr lang="en-US" dirty="0" smtClean="0"/>
              <a:t>The first “R” in RNR </a:t>
            </a:r>
          </a:p>
          <a:p>
            <a:r>
              <a:rPr lang="en-US" dirty="0" smtClean="0"/>
              <a:t>The importance of a developmentally informed, trauma informed, mental health informed understanding of kids for </a:t>
            </a:r>
            <a:r>
              <a:rPr lang="en-US" i="1" u="sng" dirty="0" smtClean="0"/>
              <a:t>anyone</a:t>
            </a:r>
            <a:r>
              <a:rPr lang="en-US" dirty="0" smtClean="0"/>
              <a:t> working with kids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125 Years of Progress (overall)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55594" y="5486400"/>
            <a:ext cx="655093" cy="2456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19784" y="5497545"/>
            <a:ext cx="136478" cy="136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51712" y="5540990"/>
            <a:ext cx="93260" cy="841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44972" y="5514832"/>
            <a:ext cx="136478" cy="136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281450" y="5358907"/>
            <a:ext cx="218363" cy="2924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99813" y="5349922"/>
            <a:ext cx="136478" cy="136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20368" y="5096188"/>
            <a:ext cx="209266" cy="3902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29634" y="5096188"/>
            <a:ext cx="65966" cy="1951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892302" y="5291294"/>
            <a:ext cx="212564" cy="1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104866" y="4754880"/>
            <a:ext cx="118394" cy="5364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223260" y="4619173"/>
            <a:ext cx="209266" cy="1357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32526" y="4619173"/>
            <a:ext cx="5298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965811" y="4242609"/>
            <a:ext cx="466297" cy="3765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436884" y="4242608"/>
            <a:ext cx="97016" cy="3083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527872" y="4430891"/>
            <a:ext cx="348928" cy="1200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876800" y="3825240"/>
            <a:ext cx="929640" cy="6014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06440" y="3821088"/>
            <a:ext cx="579120" cy="4765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385560" y="3444240"/>
            <a:ext cx="929640" cy="8460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315200" y="3208020"/>
            <a:ext cx="441960" cy="228600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7909608" y="2519577"/>
            <a:ext cx="3312886" cy="34460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184840" y="2771001"/>
            <a:ext cx="294211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Adolescent development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Mental health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Trauma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Informed by empirical research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116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23208"/>
            <a:ext cx="9601196" cy="1303867"/>
          </a:xfrm>
        </p:spPr>
        <p:txBody>
          <a:bodyPr/>
          <a:lstStyle/>
          <a:p>
            <a:r>
              <a:rPr lang="en-US" dirty="0" smtClean="0"/>
              <a:t>Better than the adult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45031" y="2594430"/>
            <a:ext cx="2917372" cy="14078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Youth Transferred </a:t>
            </a:r>
          </a:p>
          <a:p>
            <a:pPr algn="ctr"/>
            <a:r>
              <a:rPr lang="en-US" sz="2800" dirty="0" smtClean="0"/>
              <a:t>to Adult Court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008745" y="4310746"/>
            <a:ext cx="2917372" cy="14078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Youth Retained </a:t>
            </a:r>
          </a:p>
          <a:p>
            <a:pPr algn="ctr"/>
            <a:r>
              <a:rPr lang="en-US" sz="2800" dirty="0" smtClean="0"/>
              <a:t>in Juvenile Court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4723495" y="3098800"/>
            <a:ext cx="3053441" cy="23803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Holding offense, risk, other relevant variables constant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538028" y="2680304"/>
            <a:ext cx="2677882" cy="10740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More Recidivism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48912" y="4415971"/>
            <a:ext cx="2677882" cy="10740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Less Recidivism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 rot="1531569">
            <a:off x="3950981" y="3453444"/>
            <a:ext cx="943888" cy="21131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201656">
            <a:off x="3913521" y="4929122"/>
            <a:ext cx="1001234" cy="2483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817952">
            <a:off x="7577325" y="3356311"/>
            <a:ext cx="1001234" cy="24834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531569">
            <a:off x="7567519" y="4947431"/>
            <a:ext cx="1009316" cy="2300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894331" y="3613096"/>
            <a:ext cx="2672885" cy="25223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923035" y="4723384"/>
            <a:ext cx="2658533" cy="18981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far from good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4400" dirty="0" smtClean="0"/>
              <a:t>Processing in the juvenile justice system </a:t>
            </a:r>
          </a:p>
          <a:p>
            <a:pPr marL="0" indent="0" algn="ctr">
              <a:buNone/>
            </a:pPr>
            <a:r>
              <a:rPr lang="en-US" sz="4400" dirty="0" smtClean="0"/>
              <a:t>is an </a:t>
            </a:r>
            <a:r>
              <a:rPr lang="en-US" sz="4400" i="1" u="sng" dirty="0" smtClean="0"/>
              <a:t>ineffective intervention!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58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Perhaps because…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6858" y="2992580"/>
            <a:ext cx="4176492" cy="2684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482" y="2992580"/>
            <a:ext cx="3410116" cy="268488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254388" y="3971499"/>
            <a:ext cx="2129051" cy="668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4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Perhaps because…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858" y="2992580"/>
            <a:ext cx="4176492" cy="2684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482" y="2992580"/>
            <a:ext cx="3410116" cy="268488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47992" y="3113241"/>
            <a:ext cx="4333849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Adversarial</a:t>
            </a:r>
            <a:endParaRPr lang="en-US" i="1" dirty="0"/>
          </a:p>
        </p:txBody>
      </p:sp>
      <p:sp>
        <p:nvSpPr>
          <p:cNvPr id="7" name="Rounded Rectangle 6"/>
          <p:cNvSpPr/>
          <p:nvPr/>
        </p:nvSpPr>
        <p:spPr>
          <a:xfrm>
            <a:off x="3729847" y="4490113"/>
            <a:ext cx="5170139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Sanction-based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509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Works for Kids?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Collaborative engagement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Done with, not to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8343">
            <a:off x="1067510" y="2740025"/>
            <a:ext cx="2305050" cy="147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2211">
            <a:off x="4033908" y="2865696"/>
            <a:ext cx="1857375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187" y="1069802"/>
            <a:ext cx="2009775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374" y="2489097"/>
            <a:ext cx="2009775" cy="1795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3613" y="3974026"/>
            <a:ext cx="2188908" cy="2082421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7872052" y="2430533"/>
            <a:ext cx="0" cy="38064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Works for Kids?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Understand behavior as having meaning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Address causes and underlying problem 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MH, SU, trauma, family issues, disenfranchisement…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492585"/>
            <a:ext cx="2239369" cy="2916884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3789528" y="1764197"/>
            <a:ext cx="1778759" cy="131453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5125730" y="3425687"/>
            <a:ext cx="1023582" cy="472871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Cause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050404">
            <a:off x="3588152" y="3443055"/>
            <a:ext cx="1484196" cy="583441"/>
          </a:xfrm>
          <a:prstGeom prst="triangle">
            <a:avLst>
              <a:gd name="adj" fmla="val 5173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Cause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72033" y="2505952"/>
            <a:ext cx="829100" cy="39409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Cause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4730764">
            <a:off x="4949079" y="3113184"/>
            <a:ext cx="576410" cy="9936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7699851">
            <a:off x="3917585" y="3177067"/>
            <a:ext cx="576410" cy="7717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2060262">
            <a:off x="5336711" y="2694844"/>
            <a:ext cx="576410" cy="9936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9245217" y="1773264"/>
            <a:ext cx="1778759" cy="131453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9621811" y="3559663"/>
            <a:ext cx="1031260" cy="3218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Same Side Corner Rectangle 13"/>
          <p:cNvSpPr/>
          <p:nvPr/>
        </p:nvSpPr>
        <p:spPr>
          <a:xfrm>
            <a:off x="9094094" y="4667534"/>
            <a:ext cx="2081003" cy="1208334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Consequence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872052" y="2430533"/>
            <a:ext cx="0" cy="38064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1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418</TotalTime>
  <Words>457</Words>
  <Application>Microsoft Office PowerPoint</Application>
  <PresentationFormat>Widescreen</PresentationFormat>
  <Paragraphs>142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Wingdings</vt:lpstr>
      <vt:lpstr>Organic</vt:lpstr>
      <vt:lpstr>The (a) Problem</vt:lpstr>
      <vt:lpstr>Juvenile Justice System (est. 1899)</vt:lpstr>
      <vt:lpstr>125 Years of Progress (overall)</vt:lpstr>
      <vt:lpstr>Better than the adult system</vt:lpstr>
      <vt:lpstr>But far from good enough</vt:lpstr>
      <vt:lpstr>Perhaps because…</vt:lpstr>
      <vt:lpstr>Perhaps because…</vt:lpstr>
      <vt:lpstr>What Works for Kids?</vt:lpstr>
      <vt:lpstr>What Works for Kids?</vt:lpstr>
      <vt:lpstr>What Works for Kids?</vt:lpstr>
      <vt:lpstr>Often the Default</vt:lpstr>
      <vt:lpstr>Often the Default</vt:lpstr>
      <vt:lpstr>Solutions</vt:lpstr>
      <vt:lpstr>PowerPoint Presentation</vt:lpstr>
      <vt:lpstr>PowerPoint Presentation</vt:lpstr>
      <vt:lpstr>PowerPoint Presentation</vt:lpstr>
      <vt:lpstr>PowerPoint Presentation</vt:lpstr>
      <vt:lpstr>Perhaps more realistically</vt:lpstr>
      <vt:lpstr>Prevention</vt:lpstr>
      <vt:lpstr>PowerPoint Presentation</vt:lpstr>
      <vt:lpstr>First Contact</vt:lpstr>
      <vt:lpstr>Outcomes Determined By</vt:lpstr>
      <vt:lpstr>So, How Much Training Do Officers Get?</vt:lpstr>
      <vt:lpstr>Consider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(a) Problem</dc:title>
  <dc:creator>jeffr</dc:creator>
  <cp:lastModifiedBy>jeffr</cp:lastModifiedBy>
  <cp:revision>32</cp:revision>
  <dcterms:created xsi:type="dcterms:W3CDTF">2023-07-21T11:38:32Z</dcterms:created>
  <dcterms:modified xsi:type="dcterms:W3CDTF">2023-07-30T23:07:03Z</dcterms:modified>
</cp:coreProperties>
</file>