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7" r:id="rId2"/>
    <p:sldId id="296" r:id="rId3"/>
    <p:sldId id="294" r:id="rId4"/>
    <p:sldId id="292" r:id="rId5"/>
    <p:sldId id="300" r:id="rId6"/>
    <p:sldId id="297" r:id="rId7"/>
    <p:sldId id="301" r:id="rId8"/>
    <p:sldId id="289" r:id="rId9"/>
    <p:sldId id="290" r:id="rId10"/>
    <p:sldId id="295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B8A4A6-FD5C-4D68-8692-25F994FF47C6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77CBA1-8608-4099-BD2E-27BD09996F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Approaches designed by/for diverse communities</a:t>
          </a:r>
        </a:p>
      </dgm:t>
    </dgm:pt>
    <dgm:pt modelId="{2C275ADD-B9CA-490A-BF5A-3314D123FDE5}" type="parTrans" cxnId="{9919A449-21C3-4267-8742-0371C5CFA0EC}">
      <dgm:prSet/>
      <dgm:spPr/>
      <dgm:t>
        <a:bodyPr/>
        <a:lstStyle/>
        <a:p>
          <a:endParaRPr lang="en-US"/>
        </a:p>
      </dgm:t>
    </dgm:pt>
    <dgm:pt modelId="{CF3C82B6-364C-40C6-ADC2-20BE7E2BA8AC}" type="sibTrans" cxnId="{9919A449-21C3-4267-8742-0371C5CFA0EC}">
      <dgm:prSet/>
      <dgm:spPr/>
      <dgm:t>
        <a:bodyPr/>
        <a:lstStyle/>
        <a:p>
          <a:endParaRPr lang="en-US"/>
        </a:p>
      </dgm:t>
    </dgm:pt>
    <dgm:pt modelId="{C2D65C49-B377-4907-9932-72775C5B764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Accessible Self-Help Resources</a:t>
          </a:r>
        </a:p>
      </dgm:t>
    </dgm:pt>
    <dgm:pt modelId="{33225D3B-870A-4BB3-B80A-FF67C1E77B97}" type="parTrans" cxnId="{22D2A293-E752-4B1E-BB1B-CEA8345653F2}">
      <dgm:prSet/>
      <dgm:spPr/>
      <dgm:t>
        <a:bodyPr/>
        <a:lstStyle/>
        <a:p>
          <a:endParaRPr lang="en-US"/>
        </a:p>
      </dgm:t>
    </dgm:pt>
    <dgm:pt modelId="{205A7F05-E3EF-420B-B55F-7FA79A1EB809}" type="sibTrans" cxnId="{22D2A293-E752-4B1E-BB1B-CEA8345653F2}">
      <dgm:prSet/>
      <dgm:spPr/>
      <dgm:t>
        <a:bodyPr/>
        <a:lstStyle/>
        <a:p>
          <a:endParaRPr lang="en-US"/>
        </a:p>
      </dgm:t>
    </dgm:pt>
    <dgm:pt modelId="{592E64F0-6C50-4C85-B998-074874DB40E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Better Use of Technology</a:t>
          </a:r>
        </a:p>
      </dgm:t>
    </dgm:pt>
    <dgm:pt modelId="{5E695CF4-7731-4CD9-B703-AEB718DD53B0}" type="parTrans" cxnId="{ADB7424F-FA32-454E-A5F5-29FBF2145C2C}">
      <dgm:prSet/>
      <dgm:spPr/>
      <dgm:t>
        <a:bodyPr/>
        <a:lstStyle/>
        <a:p>
          <a:endParaRPr lang="en-US"/>
        </a:p>
      </dgm:t>
    </dgm:pt>
    <dgm:pt modelId="{6181C70D-9163-4FB0-9894-E96071C67D22}" type="sibTrans" cxnId="{ADB7424F-FA32-454E-A5F5-29FBF2145C2C}">
      <dgm:prSet/>
      <dgm:spPr/>
      <dgm:t>
        <a:bodyPr/>
        <a:lstStyle/>
        <a:p>
          <a:endParaRPr lang="en-US"/>
        </a:p>
      </dgm:t>
    </dgm:pt>
    <dgm:pt modelId="{3AEA3810-C7F2-48CB-9DFC-5A7A870C8A8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Community-Level Work</a:t>
          </a:r>
        </a:p>
      </dgm:t>
    </dgm:pt>
    <dgm:pt modelId="{FF1A0EE9-9C63-49DB-BDC7-215A4CC4E52C}" type="parTrans" cxnId="{91F4283F-12C3-43A6-81B8-5FBD7C1E7235}">
      <dgm:prSet/>
      <dgm:spPr/>
      <dgm:t>
        <a:bodyPr/>
        <a:lstStyle/>
        <a:p>
          <a:endParaRPr lang="en-US"/>
        </a:p>
      </dgm:t>
    </dgm:pt>
    <dgm:pt modelId="{2D0B7D2E-9FF9-4EFA-A48D-F8F1B38BE30A}" type="sibTrans" cxnId="{91F4283F-12C3-43A6-81B8-5FBD7C1E7235}">
      <dgm:prSet/>
      <dgm:spPr/>
      <dgm:t>
        <a:bodyPr/>
        <a:lstStyle/>
        <a:p>
          <a:endParaRPr lang="en-US"/>
        </a:p>
      </dgm:t>
    </dgm:pt>
    <dgm:pt modelId="{942B94AF-111F-4D0A-ACE1-05007CFAC5D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Public Access to Training, a la CPR</a:t>
          </a:r>
        </a:p>
      </dgm:t>
    </dgm:pt>
    <dgm:pt modelId="{34701648-23B7-4578-BD2F-0C62D91BFD97}" type="parTrans" cxnId="{3A2FC926-DBC6-4370-8C6A-EAEF1087EACC}">
      <dgm:prSet/>
      <dgm:spPr/>
      <dgm:t>
        <a:bodyPr/>
        <a:lstStyle/>
        <a:p>
          <a:endParaRPr lang="en-US"/>
        </a:p>
      </dgm:t>
    </dgm:pt>
    <dgm:pt modelId="{E3305BF3-F772-44CA-8F7F-38A04B694F53}" type="sibTrans" cxnId="{3A2FC926-DBC6-4370-8C6A-EAEF1087EACC}">
      <dgm:prSet/>
      <dgm:spPr/>
      <dgm:t>
        <a:bodyPr/>
        <a:lstStyle/>
        <a:p>
          <a:endParaRPr lang="en-US"/>
        </a:p>
      </dgm:t>
    </dgm:pt>
    <dgm:pt modelId="{80CA2F6D-0515-45C4-B4FF-810AA96AEEF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Integrated Health/Mental Health</a:t>
          </a:r>
        </a:p>
      </dgm:t>
    </dgm:pt>
    <dgm:pt modelId="{D38497AD-4520-405D-B8DC-380BC1ED6B36}" type="parTrans" cxnId="{2627F581-E44A-4D67-9883-B80F09EFED97}">
      <dgm:prSet/>
      <dgm:spPr/>
      <dgm:t>
        <a:bodyPr/>
        <a:lstStyle/>
        <a:p>
          <a:endParaRPr lang="en-US"/>
        </a:p>
      </dgm:t>
    </dgm:pt>
    <dgm:pt modelId="{B3516E1E-6DD1-4D72-B8DB-FC22236C4FB2}" type="sibTrans" cxnId="{2627F581-E44A-4D67-9883-B80F09EFED97}">
      <dgm:prSet/>
      <dgm:spPr/>
      <dgm:t>
        <a:bodyPr/>
        <a:lstStyle/>
        <a:p>
          <a:endParaRPr lang="en-US"/>
        </a:p>
      </dgm:t>
    </dgm:pt>
    <dgm:pt modelId="{DD54F42A-DA0E-4999-8305-377464E7591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Community Health Workers </a:t>
          </a:r>
        </a:p>
      </dgm:t>
    </dgm:pt>
    <dgm:pt modelId="{D15777E6-C6DA-4D58-9FBB-85A4382CDD13}" type="parTrans" cxnId="{3E3D2A33-5B5D-45FE-A1D0-2019F1332F6A}">
      <dgm:prSet/>
      <dgm:spPr/>
      <dgm:t>
        <a:bodyPr/>
        <a:lstStyle/>
        <a:p>
          <a:endParaRPr lang="en-US"/>
        </a:p>
      </dgm:t>
    </dgm:pt>
    <dgm:pt modelId="{AD7C2406-42B9-4673-8603-9DDC93BE4D2B}" type="sibTrans" cxnId="{3E3D2A33-5B5D-45FE-A1D0-2019F1332F6A}">
      <dgm:prSet/>
      <dgm:spPr/>
      <dgm:t>
        <a:bodyPr/>
        <a:lstStyle/>
        <a:p>
          <a:endParaRPr lang="en-US"/>
        </a:p>
      </dgm:t>
    </dgm:pt>
    <dgm:pt modelId="{665AD47B-FFF8-462C-AF08-D11B2B136485}">
      <dgm:prSet/>
      <dgm:spPr/>
      <dgm:t>
        <a:bodyPr/>
        <a:lstStyle/>
        <a:p>
          <a:r>
            <a:rPr lang="en-US" b="1" dirty="0">
              <a:solidFill>
                <a:schemeClr val="accent1"/>
              </a:solidFill>
            </a:rPr>
            <a:t>Youth, Adult and Family Peer Advocates</a:t>
          </a:r>
        </a:p>
      </dgm:t>
    </dgm:pt>
    <dgm:pt modelId="{8D0EC122-0F1A-41C0-8BCA-DDEADAC48F34}" type="parTrans" cxnId="{3A97302B-6F1A-4504-945B-45DDB77DD55E}">
      <dgm:prSet/>
      <dgm:spPr/>
      <dgm:t>
        <a:bodyPr/>
        <a:lstStyle/>
        <a:p>
          <a:endParaRPr lang="en-US"/>
        </a:p>
      </dgm:t>
    </dgm:pt>
    <dgm:pt modelId="{9877ACBC-79CF-4366-83B0-FC4B18341129}" type="sibTrans" cxnId="{3A97302B-6F1A-4504-945B-45DDB77DD55E}">
      <dgm:prSet/>
      <dgm:spPr/>
      <dgm:t>
        <a:bodyPr/>
        <a:lstStyle/>
        <a:p>
          <a:endParaRPr lang="en-US"/>
        </a:p>
      </dgm:t>
    </dgm:pt>
    <dgm:pt modelId="{5C01F125-8D1C-4A76-AF1D-DB2349D8AC0C}" type="pres">
      <dgm:prSet presAssocID="{17B8A4A6-FD5C-4D68-8692-25F994FF47C6}" presName="diagram" presStyleCnt="0">
        <dgm:presLayoutVars>
          <dgm:dir/>
          <dgm:resizeHandles val="exact"/>
        </dgm:presLayoutVars>
      </dgm:prSet>
      <dgm:spPr/>
    </dgm:pt>
    <dgm:pt modelId="{34F7BB9B-0EC0-4B3F-9F5C-FA0F7284163D}" type="pres">
      <dgm:prSet presAssocID="{9E77CBA1-8608-4099-BD2E-27BD09996F0A}" presName="node" presStyleLbl="node1" presStyleIdx="0" presStyleCnt="8" custLinFactNeighborX="-4015" custLinFactNeighborY="956">
        <dgm:presLayoutVars>
          <dgm:bulletEnabled val="1"/>
        </dgm:presLayoutVars>
      </dgm:prSet>
      <dgm:spPr/>
    </dgm:pt>
    <dgm:pt modelId="{C8F0000F-6716-4B50-AC50-22C45BF5C79C}" type="pres">
      <dgm:prSet presAssocID="{CF3C82B6-364C-40C6-ADC2-20BE7E2BA8AC}" presName="sibTrans" presStyleCnt="0"/>
      <dgm:spPr/>
    </dgm:pt>
    <dgm:pt modelId="{E623FD1C-14F6-476F-8993-37DD104E1E70}" type="pres">
      <dgm:prSet presAssocID="{C2D65C49-B377-4907-9932-72775C5B7646}" presName="node" presStyleLbl="node1" presStyleIdx="1" presStyleCnt="8">
        <dgm:presLayoutVars>
          <dgm:bulletEnabled val="1"/>
        </dgm:presLayoutVars>
      </dgm:prSet>
      <dgm:spPr/>
    </dgm:pt>
    <dgm:pt modelId="{1F00C32D-B861-4063-B370-2099C7D254E7}" type="pres">
      <dgm:prSet presAssocID="{205A7F05-E3EF-420B-B55F-7FA79A1EB809}" presName="sibTrans" presStyleCnt="0"/>
      <dgm:spPr/>
    </dgm:pt>
    <dgm:pt modelId="{490EFB9B-B81A-4D91-BE6B-8FF44A9FF572}" type="pres">
      <dgm:prSet presAssocID="{592E64F0-6C50-4C85-B998-074874DB40E2}" presName="node" presStyleLbl="node1" presStyleIdx="2" presStyleCnt="8">
        <dgm:presLayoutVars>
          <dgm:bulletEnabled val="1"/>
        </dgm:presLayoutVars>
      </dgm:prSet>
      <dgm:spPr/>
    </dgm:pt>
    <dgm:pt modelId="{B4F845E2-4A87-4E66-BD68-4DAD2558475A}" type="pres">
      <dgm:prSet presAssocID="{6181C70D-9163-4FB0-9894-E96071C67D22}" presName="sibTrans" presStyleCnt="0"/>
      <dgm:spPr/>
    </dgm:pt>
    <dgm:pt modelId="{ED927CEF-39A6-466D-B195-01F0FCB93BC4}" type="pres">
      <dgm:prSet presAssocID="{3AEA3810-C7F2-48CB-9DFC-5A7A870C8A85}" presName="node" presStyleLbl="node1" presStyleIdx="3" presStyleCnt="8">
        <dgm:presLayoutVars>
          <dgm:bulletEnabled val="1"/>
        </dgm:presLayoutVars>
      </dgm:prSet>
      <dgm:spPr/>
    </dgm:pt>
    <dgm:pt modelId="{9A3ED04B-F57B-4E66-B148-B9115FF570CA}" type="pres">
      <dgm:prSet presAssocID="{2D0B7D2E-9FF9-4EFA-A48D-F8F1B38BE30A}" presName="sibTrans" presStyleCnt="0"/>
      <dgm:spPr/>
    </dgm:pt>
    <dgm:pt modelId="{2A8BF364-A401-466A-94EE-1BDD6E671855}" type="pres">
      <dgm:prSet presAssocID="{942B94AF-111F-4D0A-ACE1-05007CFAC5D6}" presName="node" presStyleLbl="node1" presStyleIdx="4" presStyleCnt="8">
        <dgm:presLayoutVars>
          <dgm:bulletEnabled val="1"/>
        </dgm:presLayoutVars>
      </dgm:prSet>
      <dgm:spPr/>
    </dgm:pt>
    <dgm:pt modelId="{98098D82-6082-4633-B2AE-D7CB534467A0}" type="pres">
      <dgm:prSet presAssocID="{E3305BF3-F772-44CA-8F7F-38A04B694F53}" presName="sibTrans" presStyleCnt="0"/>
      <dgm:spPr/>
    </dgm:pt>
    <dgm:pt modelId="{4351D037-255C-4D85-B7F1-688587112526}" type="pres">
      <dgm:prSet presAssocID="{80CA2F6D-0515-45C4-B4FF-810AA96AEEFE}" presName="node" presStyleLbl="node1" presStyleIdx="5" presStyleCnt="8">
        <dgm:presLayoutVars>
          <dgm:bulletEnabled val="1"/>
        </dgm:presLayoutVars>
      </dgm:prSet>
      <dgm:spPr/>
    </dgm:pt>
    <dgm:pt modelId="{2D476B48-7F3C-4787-98F3-83EE6566C7DD}" type="pres">
      <dgm:prSet presAssocID="{B3516E1E-6DD1-4D72-B8DB-FC22236C4FB2}" presName="sibTrans" presStyleCnt="0"/>
      <dgm:spPr/>
    </dgm:pt>
    <dgm:pt modelId="{DFECE1BB-86A7-41C9-A16F-5F8CC81894A1}" type="pres">
      <dgm:prSet presAssocID="{DD54F42A-DA0E-4999-8305-377464E75915}" presName="node" presStyleLbl="node1" presStyleIdx="6" presStyleCnt="8">
        <dgm:presLayoutVars>
          <dgm:bulletEnabled val="1"/>
        </dgm:presLayoutVars>
      </dgm:prSet>
      <dgm:spPr/>
    </dgm:pt>
    <dgm:pt modelId="{B3F58239-13EE-4A09-A544-F894679718CB}" type="pres">
      <dgm:prSet presAssocID="{AD7C2406-42B9-4673-8603-9DDC93BE4D2B}" presName="sibTrans" presStyleCnt="0"/>
      <dgm:spPr/>
    </dgm:pt>
    <dgm:pt modelId="{12F52F52-F8BC-4982-A939-FCFE52A3D6B4}" type="pres">
      <dgm:prSet presAssocID="{665AD47B-FFF8-462C-AF08-D11B2B136485}" presName="node" presStyleLbl="node1" presStyleIdx="7" presStyleCnt="8">
        <dgm:presLayoutVars>
          <dgm:bulletEnabled val="1"/>
        </dgm:presLayoutVars>
      </dgm:prSet>
      <dgm:spPr/>
    </dgm:pt>
  </dgm:ptLst>
  <dgm:cxnLst>
    <dgm:cxn modelId="{90DC9826-EDEC-4311-87BF-04EE4679EA24}" type="presOf" srcId="{9E77CBA1-8608-4099-BD2E-27BD09996F0A}" destId="{34F7BB9B-0EC0-4B3F-9F5C-FA0F7284163D}" srcOrd="0" destOrd="0" presId="urn:microsoft.com/office/officeart/2005/8/layout/default"/>
    <dgm:cxn modelId="{3A2FC926-DBC6-4370-8C6A-EAEF1087EACC}" srcId="{17B8A4A6-FD5C-4D68-8692-25F994FF47C6}" destId="{942B94AF-111F-4D0A-ACE1-05007CFAC5D6}" srcOrd="4" destOrd="0" parTransId="{34701648-23B7-4578-BD2F-0C62D91BFD97}" sibTransId="{E3305BF3-F772-44CA-8F7F-38A04B694F53}"/>
    <dgm:cxn modelId="{3A97302B-6F1A-4504-945B-45DDB77DD55E}" srcId="{17B8A4A6-FD5C-4D68-8692-25F994FF47C6}" destId="{665AD47B-FFF8-462C-AF08-D11B2B136485}" srcOrd="7" destOrd="0" parTransId="{8D0EC122-0F1A-41C0-8BCA-DDEADAC48F34}" sibTransId="{9877ACBC-79CF-4366-83B0-FC4B18341129}"/>
    <dgm:cxn modelId="{3E3D2A33-5B5D-45FE-A1D0-2019F1332F6A}" srcId="{17B8A4A6-FD5C-4D68-8692-25F994FF47C6}" destId="{DD54F42A-DA0E-4999-8305-377464E75915}" srcOrd="6" destOrd="0" parTransId="{D15777E6-C6DA-4D58-9FBB-85A4382CDD13}" sibTransId="{AD7C2406-42B9-4673-8603-9DDC93BE4D2B}"/>
    <dgm:cxn modelId="{91F4283F-12C3-43A6-81B8-5FBD7C1E7235}" srcId="{17B8A4A6-FD5C-4D68-8692-25F994FF47C6}" destId="{3AEA3810-C7F2-48CB-9DFC-5A7A870C8A85}" srcOrd="3" destOrd="0" parTransId="{FF1A0EE9-9C63-49DB-BDC7-215A4CC4E52C}" sibTransId="{2D0B7D2E-9FF9-4EFA-A48D-F8F1B38BE30A}"/>
    <dgm:cxn modelId="{9919A449-21C3-4267-8742-0371C5CFA0EC}" srcId="{17B8A4A6-FD5C-4D68-8692-25F994FF47C6}" destId="{9E77CBA1-8608-4099-BD2E-27BD09996F0A}" srcOrd="0" destOrd="0" parTransId="{2C275ADD-B9CA-490A-BF5A-3314D123FDE5}" sibTransId="{CF3C82B6-364C-40C6-ADC2-20BE7E2BA8AC}"/>
    <dgm:cxn modelId="{149BCC4C-C2D3-4BC5-AEED-3B04BC1B080F}" type="presOf" srcId="{C2D65C49-B377-4907-9932-72775C5B7646}" destId="{E623FD1C-14F6-476F-8993-37DD104E1E70}" srcOrd="0" destOrd="0" presId="urn:microsoft.com/office/officeart/2005/8/layout/default"/>
    <dgm:cxn modelId="{ADB7424F-FA32-454E-A5F5-29FBF2145C2C}" srcId="{17B8A4A6-FD5C-4D68-8692-25F994FF47C6}" destId="{592E64F0-6C50-4C85-B998-074874DB40E2}" srcOrd="2" destOrd="0" parTransId="{5E695CF4-7731-4CD9-B703-AEB718DD53B0}" sibTransId="{6181C70D-9163-4FB0-9894-E96071C67D22}"/>
    <dgm:cxn modelId="{CCAE2581-5667-4868-9F24-AD40C1024B9A}" type="presOf" srcId="{942B94AF-111F-4D0A-ACE1-05007CFAC5D6}" destId="{2A8BF364-A401-466A-94EE-1BDD6E671855}" srcOrd="0" destOrd="0" presId="urn:microsoft.com/office/officeart/2005/8/layout/default"/>
    <dgm:cxn modelId="{2627F581-E44A-4D67-9883-B80F09EFED97}" srcId="{17B8A4A6-FD5C-4D68-8692-25F994FF47C6}" destId="{80CA2F6D-0515-45C4-B4FF-810AA96AEEFE}" srcOrd="5" destOrd="0" parTransId="{D38497AD-4520-405D-B8DC-380BC1ED6B36}" sibTransId="{B3516E1E-6DD1-4D72-B8DB-FC22236C4FB2}"/>
    <dgm:cxn modelId="{388E048B-2FE9-44DA-B32A-299D6D58B7C5}" type="presOf" srcId="{3AEA3810-C7F2-48CB-9DFC-5A7A870C8A85}" destId="{ED927CEF-39A6-466D-B195-01F0FCB93BC4}" srcOrd="0" destOrd="0" presId="urn:microsoft.com/office/officeart/2005/8/layout/default"/>
    <dgm:cxn modelId="{22D2A293-E752-4B1E-BB1B-CEA8345653F2}" srcId="{17B8A4A6-FD5C-4D68-8692-25F994FF47C6}" destId="{C2D65C49-B377-4907-9932-72775C5B7646}" srcOrd="1" destOrd="0" parTransId="{33225D3B-870A-4BB3-B80A-FF67C1E77B97}" sibTransId="{205A7F05-E3EF-420B-B55F-7FA79A1EB809}"/>
    <dgm:cxn modelId="{51651C94-9800-44AA-BF1F-116F8C8689AD}" type="presOf" srcId="{DD54F42A-DA0E-4999-8305-377464E75915}" destId="{DFECE1BB-86A7-41C9-A16F-5F8CC81894A1}" srcOrd="0" destOrd="0" presId="urn:microsoft.com/office/officeart/2005/8/layout/default"/>
    <dgm:cxn modelId="{F78D689C-AA08-4907-90B2-2DFBB7A86BDE}" type="presOf" srcId="{17B8A4A6-FD5C-4D68-8692-25F994FF47C6}" destId="{5C01F125-8D1C-4A76-AF1D-DB2349D8AC0C}" srcOrd="0" destOrd="0" presId="urn:microsoft.com/office/officeart/2005/8/layout/default"/>
    <dgm:cxn modelId="{6F91EDB0-3E97-4C54-AFCC-46CF7A9BF70F}" type="presOf" srcId="{80CA2F6D-0515-45C4-B4FF-810AA96AEEFE}" destId="{4351D037-255C-4D85-B7F1-688587112526}" srcOrd="0" destOrd="0" presId="urn:microsoft.com/office/officeart/2005/8/layout/default"/>
    <dgm:cxn modelId="{5204BCB5-7F3B-4DC6-BE2A-0D85CAF6326F}" type="presOf" srcId="{592E64F0-6C50-4C85-B998-074874DB40E2}" destId="{490EFB9B-B81A-4D91-BE6B-8FF44A9FF572}" srcOrd="0" destOrd="0" presId="urn:microsoft.com/office/officeart/2005/8/layout/default"/>
    <dgm:cxn modelId="{EFC4CCED-1BBF-4053-A212-6792BB974C8C}" type="presOf" srcId="{665AD47B-FFF8-462C-AF08-D11B2B136485}" destId="{12F52F52-F8BC-4982-A939-FCFE52A3D6B4}" srcOrd="0" destOrd="0" presId="urn:microsoft.com/office/officeart/2005/8/layout/default"/>
    <dgm:cxn modelId="{9EE6F8ED-EF4B-4BC5-8198-C40678BC6331}" type="presParOf" srcId="{5C01F125-8D1C-4A76-AF1D-DB2349D8AC0C}" destId="{34F7BB9B-0EC0-4B3F-9F5C-FA0F7284163D}" srcOrd="0" destOrd="0" presId="urn:microsoft.com/office/officeart/2005/8/layout/default"/>
    <dgm:cxn modelId="{84C9C125-E333-479E-84CC-F0779C5DE3AE}" type="presParOf" srcId="{5C01F125-8D1C-4A76-AF1D-DB2349D8AC0C}" destId="{C8F0000F-6716-4B50-AC50-22C45BF5C79C}" srcOrd="1" destOrd="0" presId="urn:microsoft.com/office/officeart/2005/8/layout/default"/>
    <dgm:cxn modelId="{98967BE1-824B-47B5-A1D3-2857F4650D44}" type="presParOf" srcId="{5C01F125-8D1C-4A76-AF1D-DB2349D8AC0C}" destId="{E623FD1C-14F6-476F-8993-37DD104E1E70}" srcOrd="2" destOrd="0" presId="urn:microsoft.com/office/officeart/2005/8/layout/default"/>
    <dgm:cxn modelId="{EECB390F-C90D-490D-8BBF-D0968D77988F}" type="presParOf" srcId="{5C01F125-8D1C-4A76-AF1D-DB2349D8AC0C}" destId="{1F00C32D-B861-4063-B370-2099C7D254E7}" srcOrd="3" destOrd="0" presId="urn:microsoft.com/office/officeart/2005/8/layout/default"/>
    <dgm:cxn modelId="{790571A7-0FE4-49DE-8FAB-03A6A9CB7364}" type="presParOf" srcId="{5C01F125-8D1C-4A76-AF1D-DB2349D8AC0C}" destId="{490EFB9B-B81A-4D91-BE6B-8FF44A9FF572}" srcOrd="4" destOrd="0" presId="urn:microsoft.com/office/officeart/2005/8/layout/default"/>
    <dgm:cxn modelId="{F17E44B9-1467-4891-80EB-92DFCC25A77A}" type="presParOf" srcId="{5C01F125-8D1C-4A76-AF1D-DB2349D8AC0C}" destId="{B4F845E2-4A87-4E66-BD68-4DAD2558475A}" srcOrd="5" destOrd="0" presId="urn:microsoft.com/office/officeart/2005/8/layout/default"/>
    <dgm:cxn modelId="{65578E09-CCCD-4EFD-8310-D580908180C7}" type="presParOf" srcId="{5C01F125-8D1C-4A76-AF1D-DB2349D8AC0C}" destId="{ED927CEF-39A6-466D-B195-01F0FCB93BC4}" srcOrd="6" destOrd="0" presId="urn:microsoft.com/office/officeart/2005/8/layout/default"/>
    <dgm:cxn modelId="{AC8C321C-7088-48A6-9C83-9B7EC1CF2763}" type="presParOf" srcId="{5C01F125-8D1C-4A76-AF1D-DB2349D8AC0C}" destId="{9A3ED04B-F57B-4E66-B148-B9115FF570CA}" srcOrd="7" destOrd="0" presId="urn:microsoft.com/office/officeart/2005/8/layout/default"/>
    <dgm:cxn modelId="{5BB52DB2-2EF7-45FC-A050-45039B1D51B2}" type="presParOf" srcId="{5C01F125-8D1C-4A76-AF1D-DB2349D8AC0C}" destId="{2A8BF364-A401-466A-94EE-1BDD6E671855}" srcOrd="8" destOrd="0" presId="urn:microsoft.com/office/officeart/2005/8/layout/default"/>
    <dgm:cxn modelId="{90CE8779-58BC-46AD-95BF-C4DC5F57E079}" type="presParOf" srcId="{5C01F125-8D1C-4A76-AF1D-DB2349D8AC0C}" destId="{98098D82-6082-4633-B2AE-D7CB534467A0}" srcOrd="9" destOrd="0" presId="urn:microsoft.com/office/officeart/2005/8/layout/default"/>
    <dgm:cxn modelId="{5AD4873B-6C01-4766-B1BF-AD4E4CF129C4}" type="presParOf" srcId="{5C01F125-8D1C-4A76-AF1D-DB2349D8AC0C}" destId="{4351D037-255C-4D85-B7F1-688587112526}" srcOrd="10" destOrd="0" presId="urn:microsoft.com/office/officeart/2005/8/layout/default"/>
    <dgm:cxn modelId="{9CECBD57-149B-4D88-9553-4D74C0FB9830}" type="presParOf" srcId="{5C01F125-8D1C-4A76-AF1D-DB2349D8AC0C}" destId="{2D476B48-7F3C-4787-98F3-83EE6566C7DD}" srcOrd="11" destOrd="0" presId="urn:microsoft.com/office/officeart/2005/8/layout/default"/>
    <dgm:cxn modelId="{68B9860A-0528-4325-B3AB-67B01E068AAF}" type="presParOf" srcId="{5C01F125-8D1C-4A76-AF1D-DB2349D8AC0C}" destId="{DFECE1BB-86A7-41C9-A16F-5F8CC81894A1}" srcOrd="12" destOrd="0" presId="urn:microsoft.com/office/officeart/2005/8/layout/default"/>
    <dgm:cxn modelId="{D943D170-C774-40B9-83D2-588B3FEFBCF0}" type="presParOf" srcId="{5C01F125-8D1C-4A76-AF1D-DB2349D8AC0C}" destId="{B3F58239-13EE-4A09-A544-F894679718CB}" srcOrd="13" destOrd="0" presId="urn:microsoft.com/office/officeart/2005/8/layout/default"/>
    <dgm:cxn modelId="{56EE915F-0F59-410E-AC3B-9BC87FF704B9}" type="presParOf" srcId="{5C01F125-8D1C-4A76-AF1D-DB2349D8AC0C}" destId="{12F52F52-F8BC-4982-A939-FCFE52A3D6B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7BB9B-0EC0-4B3F-9F5C-FA0F7284163D}">
      <dsp:nvSpPr>
        <dsp:cNvPr id="0" name=""/>
        <dsp:cNvSpPr/>
      </dsp:nvSpPr>
      <dsp:spPr>
        <a:xfrm>
          <a:off x="0" y="117649"/>
          <a:ext cx="2415442" cy="1449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Approaches designed by/for diverse communities</a:t>
          </a:r>
        </a:p>
      </dsp:txBody>
      <dsp:txXfrm>
        <a:off x="0" y="117649"/>
        <a:ext cx="2415442" cy="1449265"/>
      </dsp:txXfrm>
    </dsp:sp>
    <dsp:sp modelId="{E623FD1C-14F6-476F-8993-37DD104E1E70}">
      <dsp:nvSpPr>
        <dsp:cNvPr id="0" name=""/>
        <dsp:cNvSpPr/>
      </dsp:nvSpPr>
      <dsp:spPr>
        <a:xfrm>
          <a:off x="2660031" y="103794"/>
          <a:ext cx="2415442" cy="1449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Accessible Self-Help Resources</a:t>
          </a:r>
        </a:p>
      </dsp:txBody>
      <dsp:txXfrm>
        <a:off x="2660031" y="103794"/>
        <a:ext cx="2415442" cy="1449265"/>
      </dsp:txXfrm>
    </dsp:sp>
    <dsp:sp modelId="{490EFB9B-B81A-4D91-BE6B-8FF44A9FF572}">
      <dsp:nvSpPr>
        <dsp:cNvPr id="0" name=""/>
        <dsp:cNvSpPr/>
      </dsp:nvSpPr>
      <dsp:spPr>
        <a:xfrm>
          <a:off x="5317018" y="103794"/>
          <a:ext cx="2415442" cy="1449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Better Use of Technology</a:t>
          </a:r>
        </a:p>
      </dsp:txBody>
      <dsp:txXfrm>
        <a:off x="5317018" y="103794"/>
        <a:ext cx="2415442" cy="1449265"/>
      </dsp:txXfrm>
    </dsp:sp>
    <dsp:sp modelId="{ED927CEF-39A6-466D-B195-01F0FCB93BC4}">
      <dsp:nvSpPr>
        <dsp:cNvPr id="0" name=""/>
        <dsp:cNvSpPr/>
      </dsp:nvSpPr>
      <dsp:spPr>
        <a:xfrm>
          <a:off x="7974005" y="103794"/>
          <a:ext cx="2415442" cy="1449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Community-Level Work</a:t>
          </a:r>
        </a:p>
      </dsp:txBody>
      <dsp:txXfrm>
        <a:off x="7974005" y="103794"/>
        <a:ext cx="2415442" cy="1449265"/>
      </dsp:txXfrm>
    </dsp:sp>
    <dsp:sp modelId="{2A8BF364-A401-466A-94EE-1BDD6E671855}">
      <dsp:nvSpPr>
        <dsp:cNvPr id="0" name=""/>
        <dsp:cNvSpPr/>
      </dsp:nvSpPr>
      <dsp:spPr>
        <a:xfrm>
          <a:off x="3044" y="1794604"/>
          <a:ext cx="2415442" cy="1449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Public Access to Training, a la CPR</a:t>
          </a:r>
        </a:p>
      </dsp:txBody>
      <dsp:txXfrm>
        <a:off x="3044" y="1794604"/>
        <a:ext cx="2415442" cy="1449265"/>
      </dsp:txXfrm>
    </dsp:sp>
    <dsp:sp modelId="{4351D037-255C-4D85-B7F1-688587112526}">
      <dsp:nvSpPr>
        <dsp:cNvPr id="0" name=""/>
        <dsp:cNvSpPr/>
      </dsp:nvSpPr>
      <dsp:spPr>
        <a:xfrm>
          <a:off x="2660031" y="1794604"/>
          <a:ext cx="2415442" cy="1449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Integrated Health/Mental Health</a:t>
          </a:r>
        </a:p>
      </dsp:txBody>
      <dsp:txXfrm>
        <a:off x="2660031" y="1794604"/>
        <a:ext cx="2415442" cy="1449265"/>
      </dsp:txXfrm>
    </dsp:sp>
    <dsp:sp modelId="{DFECE1BB-86A7-41C9-A16F-5F8CC81894A1}">
      <dsp:nvSpPr>
        <dsp:cNvPr id="0" name=""/>
        <dsp:cNvSpPr/>
      </dsp:nvSpPr>
      <dsp:spPr>
        <a:xfrm>
          <a:off x="5317018" y="1794604"/>
          <a:ext cx="2415442" cy="1449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Community Health Workers </a:t>
          </a:r>
        </a:p>
      </dsp:txBody>
      <dsp:txXfrm>
        <a:off x="5317018" y="1794604"/>
        <a:ext cx="2415442" cy="1449265"/>
      </dsp:txXfrm>
    </dsp:sp>
    <dsp:sp modelId="{12F52F52-F8BC-4982-A939-FCFE52A3D6B4}">
      <dsp:nvSpPr>
        <dsp:cNvPr id="0" name=""/>
        <dsp:cNvSpPr/>
      </dsp:nvSpPr>
      <dsp:spPr>
        <a:xfrm>
          <a:off x="7974005" y="1794604"/>
          <a:ext cx="2415442" cy="1449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accent1"/>
              </a:solidFill>
            </a:rPr>
            <a:t>Youth, Adult and Family Peer Advocates</a:t>
          </a:r>
        </a:p>
      </dsp:txBody>
      <dsp:txXfrm>
        <a:off x="7974005" y="1794604"/>
        <a:ext cx="2415442" cy="1449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C1460-F4E5-4A99-B544-C5B0AF2DDA7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E59D6-78A9-42DB-BC9C-FC1696BF0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0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4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DC217-DF71-1A49-B3EA-559F1F43B0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14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8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0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5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5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2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4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6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8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3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thehumanaspect.c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thisismybrave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4innovates.com/brsstacs/Value-of-Peers_YYAPeerSupports.pdf" TargetMode="External"/><Relationship Id="rId2" Type="http://schemas.openxmlformats.org/officeDocument/2006/relationships/hyperlink" Target="https://www.samhsa.gov/sites/default/files/programs_campaigns/brss_tacs/peer-support-2017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eertac.org/" TargetMode="External"/><Relationship Id="rId5" Type="http://schemas.openxmlformats.org/officeDocument/2006/relationships/hyperlink" Target="http://www.ctacny.org/" TargetMode="External"/><Relationship Id="rId4" Type="http://schemas.openxmlformats.org/officeDocument/2006/relationships/hyperlink" Target="https://www.samhsa.gov/sites/default/files/programs_campaigns/brss_tacs/family-parent-caregiver-support-behavioral-health-2017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2023/06/23/1184041955/invisibilia-presents-buffalo-extreme" TargetMode="External"/><Relationship Id="rId2" Type="http://schemas.openxmlformats.org/officeDocument/2006/relationships/hyperlink" Target="https://www.npr.org/2022/09/20/1124139592/therapy-ghostbusters?ft=nprml&amp;f=510307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csilver.nyu.edu/black-boys-and-men-changing-the-narrative-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1820534"/>
          </a:xfrm>
        </p:spPr>
        <p:txBody>
          <a:bodyPr/>
          <a:lstStyle/>
          <a:p>
            <a:r>
              <a:rPr lang="en-US" dirty="0"/>
              <a:t>Omaha Meeting</a:t>
            </a:r>
            <a:br>
              <a:rPr lang="en-US" dirty="0"/>
            </a:br>
            <a:r>
              <a:rPr lang="en-US" sz="4800" dirty="0"/>
              <a:t>Ideas for Consideration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493" y="5444692"/>
            <a:ext cx="9500507" cy="806675"/>
          </a:xfrm>
        </p:spPr>
        <p:txBody>
          <a:bodyPr/>
          <a:lstStyle/>
          <a:p>
            <a:r>
              <a:rPr lang="en-US" dirty="0"/>
              <a:t>Anne Kuppinger</a:t>
            </a:r>
          </a:p>
        </p:txBody>
      </p:sp>
    </p:spTree>
    <p:extLst>
      <p:ext uri="{BB962C8B-B14F-4D97-AF65-F5344CB8AC3E}">
        <p14:creationId xmlns:p14="http://schemas.microsoft.com/office/powerpoint/2010/main" val="400763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585-89F3-E3A7-F849-6F343BC8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Ideas...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55E92D7F-3123-E4F7-3BD2-95CEEE20D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001" y="2219830"/>
            <a:ext cx="5448300" cy="21050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D8ECC-26E9-10AF-795D-E1FAF261A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CE255DDA-5CC4-B2AD-1BF2-E0A5EE3D2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873" y="2219830"/>
            <a:ext cx="2296390" cy="19404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D4BA27-1C4D-2DE8-CFD5-48DEC10F52E5}"/>
              </a:ext>
            </a:extLst>
          </p:cNvPr>
          <p:cNvSpPr txBox="1"/>
          <p:nvPr/>
        </p:nvSpPr>
        <p:spPr>
          <a:xfrm>
            <a:off x="1440873" y="4488881"/>
            <a:ext cx="400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https://www.thehumanaspect.com/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E06E8-4136-59BB-FAD3-B7089BB7DAAA}"/>
              </a:ext>
            </a:extLst>
          </p:cNvPr>
          <p:cNvSpPr txBox="1"/>
          <p:nvPr/>
        </p:nvSpPr>
        <p:spPr>
          <a:xfrm>
            <a:off x="7703127" y="4488881"/>
            <a:ext cx="304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https://thisismybrave.org/</a:t>
            </a:r>
          </a:p>
        </p:txBody>
      </p:sp>
    </p:spTree>
    <p:extLst>
      <p:ext uri="{BB962C8B-B14F-4D97-AF65-F5344CB8AC3E}">
        <p14:creationId xmlns:p14="http://schemas.microsoft.com/office/powerpoint/2010/main" val="558966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748" y="1365825"/>
            <a:ext cx="5485555" cy="336681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000" dirty="0"/>
              <a:t>“Nowhere is the sky so blue, the grass so green, the sunshine so bright, the shade so welcome, as right here, now, today.”</a:t>
            </a:r>
          </a:p>
          <a:p>
            <a:endParaRPr lang="en-US" dirty="0"/>
          </a:p>
          <a:p>
            <a:r>
              <a:rPr lang="en-US" b="1" dirty="0"/>
              <a:t>Why Fish Don’t Exist </a:t>
            </a:r>
            <a:r>
              <a:rPr lang="en-US" dirty="0"/>
              <a:t>Lulu Miller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31FCDC-0EDE-16B0-754F-C2A24A459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7" y="1040524"/>
            <a:ext cx="4046735" cy="540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1C92E27-D550-F44E-8491-927F819E72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38189" y="3611592"/>
            <a:ext cx="2281237" cy="729260"/>
          </a:xfrm>
        </p:spPr>
        <p:txBody>
          <a:bodyPr/>
          <a:lstStyle/>
          <a:p>
            <a:r>
              <a:rPr lang="en-US" sz="2400" dirty="0"/>
              <a:t>Access problems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76187A9-3EBE-F64D-AE99-021BB3767F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59693" y="5345037"/>
            <a:ext cx="2281237" cy="347662"/>
          </a:xfrm>
        </p:spPr>
        <p:txBody>
          <a:bodyPr/>
          <a:lstStyle/>
          <a:p>
            <a:r>
              <a:rPr lang="en-US" sz="2400" dirty="0"/>
              <a:t>Skepticism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B19EE51-628F-CA4E-94B0-57E9ACA144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82182" y="893420"/>
            <a:ext cx="2281237" cy="347662"/>
          </a:xfrm>
        </p:spPr>
        <p:txBody>
          <a:bodyPr/>
          <a:lstStyle/>
          <a:p>
            <a:r>
              <a:rPr lang="en-US" sz="2400" dirty="0"/>
              <a:t>Stigma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DC429C0-1DEB-1F4F-AE66-C503B31B7B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01056" y="1314699"/>
            <a:ext cx="2508314" cy="347662"/>
          </a:xfrm>
        </p:spPr>
        <p:txBody>
          <a:bodyPr/>
          <a:lstStyle/>
          <a:p>
            <a:r>
              <a:rPr lang="en-US" sz="2400" dirty="0"/>
              <a:t>Unclear how to get help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B012154-ACCB-81CF-E0AB-AA8123DB2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60" r="660"/>
          <a:stretch>
            <a:fillRect/>
          </a:stretch>
        </p:blipFill>
        <p:spPr>
          <a:xfrm>
            <a:off x="441549" y="3429000"/>
            <a:ext cx="1200374" cy="12012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D665FA-E2FD-BED9-01CA-A01704FD6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38" y="150273"/>
            <a:ext cx="1810770" cy="181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4FB303-F8E7-547E-9241-F56BD5182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419" y="587041"/>
            <a:ext cx="1548056" cy="1548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5ADBDC-FC8C-6528-69D8-64EFC4E8E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365" y="1914068"/>
            <a:ext cx="1243914" cy="1243914"/>
          </a:xfrm>
          <a:prstGeom prst="rect">
            <a:avLst/>
          </a:prstGeom>
        </p:spPr>
      </p:pic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D6B6725C-8462-1DBA-0C9F-43334543C34D}"/>
              </a:ext>
            </a:extLst>
          </p:cNvPr>
          <p:cNvSpPr txBox="1">
            <a:spLocks/>
          </p:cNvSpPr>
          <p:nvPr/>
        </p:nvSpPr>
        <p:spPr>
          <a:xfrm>
            <a:off x="6901056" y="3566236"/>
            <a:ext cx="2281237" cy="3476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Isolation and loneliness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2AF11-8DCB-6952-A020-0F102322A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187" y="3820733"/>
            <a:ext cx="1243914" cy="1243914"/>
          </a:xfrm>
          <a:prstGeom prst="rect">
            <a:avLst/>
          </a:prstGeom>
        </p:spPr>
      </p:pic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2D13E694-1538-22B8-BEA0-304008673C6F}"/>
              </a:ext>
            </a:extLst>
          </p:cNvPr>
          <p:cNvSpPr txBox="1">
            <a:spLocks/>
          </p:cNvSpPr>
          <p:nvPr/>
        </p:nvSpPr>
        <p:spPr>
          <a:xfrm>
            <a:off x="6306403" y="3973036"/>
            <a:ext cx="2447119" cy="7292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Short on empathy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3914E9-A53A-4A23-4253-907FBFEB5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770" y="4881607"/>
            <a:ext cx="1442970" cy="1442970"/>
          </a:xfrm>
          <a:prstGeom prst="rect">
            <a:avLst/>
          </a:prstGeom>
        </p:spPr>
      </p:pic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EA536226-D226-C4E5-8F65-BD6FAB295BAC}"/>
              </a:ext>
            </a:extLst>
          </p:cNvPr>
          <p:cNvSpPr txBox="1">
            <a:spLocks/>
          </p:cNvSpPr>
          <p:nvPr/>
        </p:nvSpPr>
        <p:spPr>
          <a:xfrm>
            <a:off x="3142167" y="2337714"/>
            <a:ext cx="2649537" cy="42767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One size fits no one</a:t>
            </a:r>
          </a:p>
        </p:txBody>
      </p:sp>
      <p:pic>
        <p:nvPicPr>
          <p:cNvPr id="1026" name="Picture 2" descr="sneaker Icon 1179406">
            <a:extLst>
              <a:ext uri="{FF2B5EF4-FFF2-40B4-BE49-F238E27FC236}">
                <a16:creationId xmlns:a16="http://schemas.microsoft.com/office/drawing/2014/main" id="{28274085-909C-279A-6676-6D3060D7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15" y="1181340"/>
            <a:ext cx="1810771" cy="18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96CC32-59AB-286C-2B7F-4A9FAA491D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2252" y="5371417"/>
            <a:ext cx="1167495" cy="1167495"/>
          </a:xfrm>
          <a:prstGeom prst="rect">
            <a:avLst/>
          </a:prstGeom>
        </p:spPr>
      </p:pic>
      <p:sp>
        <p:nvSpPr>
          <p:cNvPr id="7" name="Text Placeholder 35">
            <a:extLst>
              <a:ext uri="{FF2B5EF4-FFF2-40B4-BE49-F238E27FC236}">
                <a16:creationId xmlns:a16="http://schemas.microsoft.com/office/drawing/2014/main" id="{6B5B110E-90B8-9472-8736-0D9D4290DC6E}"/>
              </a:ext>
            </a:extLst>
          </p:cNvPr>
          <p:cNvSpPr txBox="1">
            <a:spLocks/>
          </p:cNvSpPr>
          <p:nvPr/>
        </p:nvSpPr>
        <p:spPr>
          <a:xfrm>
            <a:off x="7218592" y="5692699"/>
            <a:ext cx="2281237" cy="3476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Not being heard</a:t>
            </a:r>
          </a:p>
        </p:txBody>
      </p:sp>
    </p:spTree>
    <p:extLst>
      <p:ext uri="{BB962C8B-B14F-4D97-AF65-F5344CB8AC3E}">
        <p14:creationId xmlns:p14="http://schemas.microsoft.com/office/powerpoint/2010/main" val="391464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DFC967-0D66-B282-7734-AA2EB5CD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What Might Democratization of Mental Health Services Look Like?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BFCB-2626-9286-A0A4-D8D6D408A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graphicFrame>
        <p:nvGraphicFramePr>
          <p:cNvPr id="20" name="Content Placeholder 7">
            <a:extLst>
              <a:ext uri="{FF2B5EF4-FFF2-40B4-BE49-F238E27FC236}">
                <a16:creationId xmlns:a16="http://schemas.microsoft.com/office/drawing/2014/main" id="{FA2C17A0-DCE5-8CD4-CB33-7C9B55968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182" y="2036618"/>
          <a:ext cx="10392493" cy="334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53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DFC967-0D66-B282-7734-AA2EB5CD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34" y="-97166"/>
            <a:ext cx="9779183" cy="1325563"/>
          </a:xfrm>
        </p:spPr>
        <p:txBody>
          <a:bodyPr/>
          <a:lstStyle/>
          <a:p>
            <a:r>
              <a:rPr lang="en-US" dirty="0"/>
              <a:t>Why Peers?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33930F-8A00-D52D-02BF-D18214696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1382805"/>
            <a:ext cx="10307781" cy="4092388"/>
          </a:xfrm>
        </p:spPr>
        <p:txBody>
          <a:bodyPr/>
          <a:lstStyle/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600" dirty="0"/>
              <a:t>Credibility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600" dirty="0"/>
              <a:t>Lived Expertise AND clinical expertise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600" dirty="0"/>
              <a:t>Improves adoption of Youth-Guided, Family-Driven and Person-Centered approaches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3600" dirty="0"/>
              <a:t>Potentially improved outcomes: reduced hospitalization, increased self esteem, better transitions, reduced isolation, awareness of importance of self-care, growth in self-advocacy skills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BFCB-2626-9286-A0A4-D8D6D408A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41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DFC967-0D66-B282-7734-AA2EB5CD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34" y="-97166"/>
            <a:ext cx="9779183" cy="1325563"/>
          </a:xfrm>
        </p:spPr>
        <p:txBody>
          <a:bodyPr/>
          <a:lstStyle/>
          <a:p>
            <a:r>
              <a:rPr lang="en-US" dirty="0"/>
              <a:t>Why Peers?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33930F-8A00-D52D-02BF-D18214696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335" y="1382805"/>
            <a:ext cx="10601374" cy="40923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Increased Engagement and Retention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Voice and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Active problem solving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More collaboration with providers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Reduced stigma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Connection to a supportive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Well-rounded approach to help address other concerns (benefits, housing, employment, </a:t>
            </a:r>
            <a:r>
              <a:rPr lang="en-US" sz="3600" dirty="0" err="1"/>
              <a:t>etc</a:t>
            </a:r>
            <a:r>
              <a:rPr lang="en-US" sz="36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Often a greater diversity of providers</a:t>
            </a:r>
          </a:p>
          <a:p>
            <a:pPr marL="571500" indent="-5715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BFCB-2626-9286-A0A4-D8D6D408A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67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442E-F1CF-1479-45C6-203306B9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9" y="-34790"/>
            <a:ext cx="10309366" cy="1325563"/>
          </a:xfrm>
        </p:spPr>
        <p:txBody>
          <a:bodyPr/>
          <a:lstStyle/>
          <a:p>
            <a:r>
              <a:rPr lang="en-US" dirty="0"/>
              <a:t>Ingredients for Peer Support Success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11D11-3BB9-6B0F-025A-27FCAA94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9" y="2331805"/>
            <a:ext cx="3693078" cy="324623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Not a ‘side project’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Consistent organizational practices and culture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Learning mindset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Ensure sufficient funding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Commitment to peer advancement leadership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6C9DB3-FCD5-AD4B-3524-B23D757E5F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02689" y="2249227"/>
            <a:ext cx="3386622" cy="46087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Role-specific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Training in peer role for </a:t>
            </a:r>
            <a:r>
              <a:rPr lang="en-US" sz="2400" u="sng" dirty="0"/>
              <a:t>all</a:t>
            </a:r>
            <a:r>
              <a:rPr lang="en-US" sz="2400" dirty="0"/>
              <a:t> team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 participation on regional, state and national peer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“pipeline” training and opportunities.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2C0128-6483-5BCE-744B-B3CB0844A69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7743" y="1446257"/>
            <a:ext cx="3173278" cy="522514"/>
          </a:xfrm>
        </p:spPr>
        <p:txBody>
          <a:bodyPr/>
          <a:lstStyle/>
          <a:p>
            <a:r>
              <a:rPr lang="en-US" dirty="0"/>
              <a:t>Organizational Leadership Support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C2AC56-7DFA-87FC-1C6E-DD265AB2D0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470444" y="1647288"/>
            <a:ext cx="3173278" cy="522514"/>
          </a:xfrm>
        </p:spPr>
        <p:txBody>
          <a:bodyPr/>
          <a:lstStyle/>
          <a:p>
            <a:r>
              <a:rPr lang="en-US" dirty="0"/>
              <a:t>Training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EE6F09-649D-74C0-0079-555AC8A9C3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6589" y="2331805"/>
            <a:ext cx="3853373" cy="34034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alternative approaches to supervision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Experienced peers as supervisors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Adequate time to support thorough onboarding and development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FFC6C5-CCC2-E73F-3044-F1F57BAD76C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75392" y="1647758"/>
            <a:ext cx="3173278" cy="522514"/>
          </a:xfrm>
        </p:spPr>
        <p:txBody>
          <a:bodyPr/>
          <a:lstStyle/>
          <a:p>
            <a:r>
              <a:rPr lang="en-US" dirty="0"/>
              <a:t>Supervision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9A4D1-2093-3153-FD1D-6183FE2F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61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442E-F1CF-1479-45C6-203306B9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9" y="-34790"/>
            <a:ext cx="10309366" cy="1325563"/>
          </a:xfrm>
        </p:spPr>
        <p:txBody>
          <a:bodyPr/>
          <a:lstStyle/>
          <a:p>
            <a:r>
              <a:rPr lang="en-US" dirty="0"/>
              <a:t>Ingredients for Peer Support Success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11D11-3BB9-6B0F-025A-27FCAA94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05" y="2226715"/>
            <a:ext cx="3693078" cy="324623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Medicaid rates adequate to support hiring and retention of peers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Inclusion of peer services in non-Medicaid insurance plans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State funding for peer- related non-billable services.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6C9DB3-FCD5-AD4B-3524-B23D757E5FA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02689" y="2249227"/>
            <a:ext cx="3386622" cy="460877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u="none" strike="noStrike" dirty="0">
                <a:effectLst/>
                <a:latin typeface="Tenorite" panose="00000500000000000000" pitchFamily="2" charset="0"/>
                <a:ea typeface="Arial" panose="020B0604020202020204" pitchFamily="34" charset="0"/>
              </a:rPr>
              <a:t>Federal funding for regional peer services centers of excellence to promote development of peer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enorite" panose="00000500000000000000" pitchFamily="2" charset="0"/>
                <a:ea typeface="Arial" panose="020B0604020202020204" pitchFamily="34" charset="0"/>
              </a:rPr>
              <a:t>Funding for state and national peer-run organizations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enorite" panose="00000500000000000000" pitchFamily="2" charset="0"/>
                <a:ea typeface="Arial" panose="020B0604020202020204" pitchFamily="34" charset="0"/>
              </a:rPr>
              <a:t>Training and credentialing infrastructure</a:t>
            </a:r>
            <a:endParaRPr lang="en-US" sz="2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2C0128-6483-5BCE-744B-B3CB0844A69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40805" y="1425236"/>
            <a:ext cx="3173278" cy="522514"/>
          </a:xfrm>
        </p:spPr>
        <p:txBody>
          <a:bodyPr/>
          <a:lstStyle/>
          <a:p>
            <a:r>
              <a:rPr lang="en-US" dirty="0"/>
              <a:t>State and Federal Financial Support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8C2AC56-7DFA-87FC-1C6E-DD265AB2D0A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09361" y="1516887"/>
            <a:ext cx="3173278" cy="522514"/>
          </a:xfrm>
        </p:spPr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1EE6F09-649D-74C0-0079-555AC8A9C3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6589" y="2331805"/>
            <a:ext cx="3853373" cy="34034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a comprehensive research agenda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Funding for research and demonstration projects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AFFC6C5-CCC2-E73F-3044-F1F57BAD76C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6589" y="1574277"/>
            <a:ext cx="3173278" cy="522514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9A4D1-2093-3153-FD1D-6183FE2F1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AE5EF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AE5EF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5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FA4DA83-DF58-421E-6534-954F9DCD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98" y="0"/>
            <a:ext cx="10531039" cy="13255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CC765E-DB0C-FCC8-8444-F32D5E552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25" y="1522990"/>
            <a:ext cx="10212384" cy="4268787"/>
          </a:xfrm>
        </p:spPr>
        <p:txBody>
          <a:bodyPr/>
          <a:lstStyle/>
          <a:p>
            <a:r>
              <a:rPr lang="en-US" sz="3200" b="1" dirty="0"/>
              <a:t>Infographics</a:t>
            </a:r>
            <a:endParaRPr lang="en-US" sz="3200" b="1" dirty="0">
              <a:hlinkClick r:id="rId2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hlinkClick r:id="rId2"/>
              </a:rPr>
              <a:t>Value of Peers Infographic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hlinkClick r:id="rId3"/>
              </a:rPr>
              <a:t>Peers Support Youth and Young Adult Recovery Infographic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hlinkClick r:id="rId4"/>
              </a:rPr>
              <a:t>Family, Parent and Caregiver Peer Support Infographic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New York Technical Assistance Centers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hlinkClick r:id="rId5"/>
              </a:rPr>
              <a:t>Community Technical Assistance Center of New York 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>
                <a:hlinkClick r:id="rId6"/>
              </a:rPr>
              <a:t>PeerTAC</a:t>
            </a:r>
            <a:endParaRPr lang="en-US" sz="3200" dirty="0"/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3ABCEF-43A3-59F8-FC42-6889156E6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23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DF3C-7FF5-5453-C790-371173A3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74" y="522807"/>
            <a:ext cx="9779183" cy="1325563"/>
          </a:xfrm>
        </p:spPr>
        <p:txBody>
          <a:bodyPr/>
          <a:lstStyle/>
          <a:p>
            <a:r>
              <a:rPr lang="en-US" dirty="0"/>
              <a:t>A few podcasts for the ride home...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EE1D-AABF-873E-0450-2B3A807E4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hlinkClick r:id="rId2"/>
              </a:rPr>
              <a:t>Invisibilia Podcast:  Therapy Ghostbusters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hlinkClick r:id="rId3"/>
              </a:rPr>
              <a:t>Invisibilia Podcast:  Buffalo Extreme</a:t>
            </a:r>
            <a:endParaRPr lang="en-US" sz="3200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3200" dirty="0">
                <a:hlinkClick r:id="rId4"/>
              </a:rPr>
              <a:t>McSilver Institute Podcast: Black Boys and Men:  Changing the Narrative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23D0B-D570-ED89-6F91-1C6BCA8DBD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9AC2A-20AD-8C48-B5EB-B5322BDBCDE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EDB7E-FB16-1370-ACA4-43C0195D2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5EEF2-0001-773F-2953-964885EF1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7183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7183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2641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456</Words>
  <Application>Microsoft Office PowerPoint</Application>
  <PresentationFormat>Widescreen</PresentationFormat>
  <Paragraphs>94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Tenorite</vt:lpstr>
      <vt:lpstr>Wingdings</vt:lpstr>
      <vt:lpstr>1_Office Theme</vt:lpstr>
      <vt:lpstr>Omaha Meeting Ideas for Consideration</vt:lpstr>
      <vt:lpstr>PowerPoint Presentation</vt:lpstr>
      <vt:lpstr>What Might Democratization of Mental Health Services Look Like? </vt:lpstr>
      <vt:lpstr>Why Peers?</vt:lpstr>
      <vt:lpstr>Why Peers?</vt:lpstr>
      <vt:lpstr>Ingredients for Peer Support Success</vt:lpstr>
      <vt:lpstr>Ingredients for Peer Support Success</vt:lpstr>
      <vt:lpstr>Resources</vt:lpstr>
      <vt:lpstr>A few podcasts for the ride home...</vt:lpstr>
      <vt:lpstr>Creative Ideas...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Omaha Meeting Ideas for Consideration</dc:title>
  <dc:creator>Anne Kuppinger</dc:creator>
  <cp:lastModifiedBy>Anne Kuppinger</cp:lastModifiedBy>
  <cp:revision>2</cp:revision>
  <dcterms:created xsi:type="dcterms:W3CDTF">2023-08-01T23:34:17Z</dcterms:created>
  <dcterms:modified xsi:type="dcterms:W3CDTF">2023-08-29T19:05:15Z</dcterms:modified>
</cp:coreProperties>
</file>